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9" r:id="rId4"/>
    <p:sldMasterId id="2147483811" r:id="rId5"/>
  </p:sldMasterIdLst>
  <p:notesMasterIdLst>
    <p:notesMasterId r:id="rId16"/>
  </p:notesMasterIdLst>
  <p:sldIdLst>
    <p:sldId id="2732" r:id="rId6"/>
    <p:sldId id="2145825287" r:id="rId7"/>
    <p:sldId id="2145825275" r:id="rId8"/>
    <p:sldId id="264" r:id="rId9"/>
    <p:sldId id="2145825282" r:id="rId10"/>
    <p:sldId id="2145825286" r:id="rId11"/>
    <p:sldId id="2145825284" r:id="rId12"/>
    <p:sldId id="2145825283" r:id="rId13"/>
    <p:sldId id="2145825285" r:id="rId14"/>
    <p:sldId id="401"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chel Reeves" initials="RR" lastIdx="2" clrIdx="0">
    <p:extLst>
      <p:ext uri="{19B8F6BF-5375-455C-9EA6-DF929625EA0E}">
        <p15:presenceInfo xmlns:p15="http://schemas.microsoft.com/office/powerpoint/2012/main" userId="S::rreeves@AHCA.org::3e46cd6c-4fe4-44ae-84d4-aa3e106b0971" providerId="AD"/>
      </p:ext>
    </p:extLst>
  </p:cmAuthor>
  <p:cmAuthor id="2" name="Rae Anne Davis" initials="RAD" lastIdx="2" clrIdx="1">
    <p:extLst>
      <p:ext uri="{19B8F6BF-5375-455C-9EA6-DF929625EA0E}">
        <p15:presenceInfo xmlns:p15="http://schemas.microsoft.com/office/powerpoint/2012/main" userId="S::rdavis@ahca.org::c5c0d729-c30e-44ea-baee-9b289f36ba7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F4E7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0CA4A5-4906-4044-AA8A-7D7DD3113A90}" v="248" dt="2023-07-19T20:52:40.1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3792" autoAdjust="0"/>
  </p:normalViewPr>
  <p:slideViewPr>
    <p:cSldViewPr snapToGrid="0">
      <p:cViewPr varScale="1">
        <p:scale>
          <a:sx n="107" d="100"/>
          <a:sy n="107" d="100"/>
        </p:scale>
        <p:origin x="636" y="102"/>
      </p:cViewPr>
      <p:guideLst/>
    </p:cSldViewPr>
  </p:slideViewPr>
  <p:notesTextViewPr>
    <p:cViewPr>
      <p:scale>
        <a:sx n="1" d="1"/>
        <a:sy n="1" d="1"/>
      </p:scale>
      <p:origin x="0" y="0"/>
    </p:cViewPr>
  </p:notesTextViewPr>
  <p:sorterViewPr>
    <p:cViewPr>
      <p:scale>
        <a:sx n="100" d="100"/>
        <a:sy n="100" d="100"/>
      </p:scale>
      <p:origin x="0" y="-1507"/>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5/10/relationships/revisionInfo" Target="revisionInfo.xml"/></Relationships>
</file>

<file path=ppt/diagrams/colors1.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977CF3-0A2D-435C-AC4F-A900BE1FB455}" type="doc">
      <dgm:prSet loTypeId="urn:microsoft.com/office/officeart/2016/7/layout/BasicLinearProcessNumbered" loCatId="process" qsTypeId="urn:microsoft.com/office/officeart/2005/8/quickstyle/simple1" qsCatId="simple" csTypeId="urn:microsoft.com/office/officeart/2005/8/colors/accent5_4" csCatId="accent5" phldr="1"/>
      <dgm:spPr/>
      <dgm:t>
        <a:bodyPr/>
        <a:lstStyle/>
        <a:p>
          <a:endParaRPr lang="en-US"/>
        </a:p>
      </dgm:t>
    </dgm:pt>
    <dgm:pt modelId="{8015724E-640E-4BE2-AA49-9376B8B00EC5}">
      <dgm:prSet custT="1"/>
      <dgm:spPr/>
      <dgm:t>
        <a:bodyPr/>
        <a:lstStyle/>
        <a:p>
          <a:r>
            <a:rPr lang="en-US" sz="2200" dirty="0">
              <a:latin typeface="Cambria" panose="02040503050406030204" pitchFamily="18" charset="0"/>
              <a:ea typeface="Cambria" panose="02040503050406030204" pitchFamily="18" charset="0"/>
            </a:rPr>
            <a:t>Achieve a clean FFS payment rule which continues industry success in market basket increases.</a:t>
          </a:r>
        </a:p>
      </dgm:t>
    </dgm:pt>
    <dgm:pt modelId="{560A93D0-3B7D-45E3-B6BD-4467BE7E197E}" type="parTrans" cxnId="{FF5CD781-B1FF-4CF8-BFD1-7E1F1B5EDFFA}">
      <dgm:prSet/>
      <dgm:spPr/>
      <dgm:t>
        <a:bodyPr/>
        <a:lstStyle/>
        <a:p>
          <a:endParaRPr lang="en-US"/>
        </a:p>
      </dgm:t>
    </dgm:pt>
    <dgm:pt modelId="{60FF8A31-50C1-4C96-A328-D427AD251CFA}" type="sibTrans" cxnId="{FF5CD781-B1FF-4CF8-BFD1-7E1F1B5EDFFA}">
      <dgm:prSet phldrT="1" phldr="0"/>
      <dgm:spPr/>
      <dgm:t>
        <a:bodyPr/>
        <a:lstStyle/>
        <a:p>
          <a:r>
            <a:rPr lang="en-US" dirty="0"/>
            <a:t>1</a:t>
          </a:r>
        </a:p>
      </dgm:t>
    </dgm:pt>
    <dgm:pt modelId="{D6591B4E-CBA2-4F8C-AA92-74D6B05A859A}">
      <dgm:prSet custT="1"/>
      <dgm:spPr/>
      <dgm:t>
        <a:bodyPr/>
        <a:lstStyle/>
        <a:p>
          <a:r>
            <a:rPr lang="en-US" sz="2200" dirty="0">
              <a:latin typeface="Cambria" panose="02040503050406030204" pitchFamily="18" charset="0"/>
              <a:ea typeface="Cambria" panose="02040503050406030204" pitchFamily="18" charset="0"/>
            </a:rPr>
            <a:t>Promote and facilitate Population Health Management, which reflects the future direction of payments away from FFS. </a:t>
          </a:r>
        </a:p>
      </dgm:t>
    </dgm:pt>
    <dgm:pt modelId="{42BF403D-8F31-4179-9B26-FC2804675AE4}" type="parTrans" cxnId="{C5A7B7C4-E103-4DFE-B2DD-1427879A041A}">
      <dgm:prSet/>
      <dgm:spPr/>
      <dgm:t>
        <a:bodyPr/>
        <a:lstStyle/>
        <a:p>
          <a:endParaRPr lang="en-US"/>
        </a:p>
      </dgm:t>
    </dgm:pt>
    <dgm:pt modelId="{D6DF3E54-3817-4791-BC2B-8E44CA5DEE08}" type="sibTrans" cxnId="{C5A7B7C4-E103-4DFE-B2DD-1427879A041A}">
      <dgm:prSet phldrT="2" phldr="0"/>
      <dgm:spPr/>
      <dgm:t>
        <a:bodyPr/>
        <a:lstStyle/>
        <a:p>
          <a:r>
            <a:rPr lang="en-US" dirty="0"/>
            <a:t>2</a:t>
          </a:r>
        </a:p>
      </dgm:t>
    </dgm:pt>
    <dgm:pt modelId="{3F10522A-475B-4762-95C5-92294E7D24B3}">
      <dgm:prSet custT="1"/>
      <dgm:spPr/>
      <dgm:t>
        <a:bodyPr/>
        <a:lstStyle/>
        <a:p>
          <a:r>
            <a:rPr lang="en-US" sz="2200" dirty="0">
              <a:latin typeface="Cambria" panose="02040503050406030204" pitchFamily="18" charset="0"/>
              <a:ea typeface="Cambria" panose="02040503050406030204" pitchFamily="18" charset="0"/>
            </a:rPr>
            <a:t>Continue to grow and improve State Technical support.</a:t>
          </a:r>
        </a:p>
      </dgm:t>
    </dgm:pt>
    <dgm:pt modelId="{407812D7-7ED3-4A83-A0FA-BB31BB587C17}" type="parTrans" cxnId="{B0AE4AB3-AECD-4CED-9C72-D56A58564393}">
      <dgm:prSet/>
      <dgm:spPr/>
      <dgm:t>
        <a:bodyPr/>
        <a:lstStyle/>
        <a:p>
          <a:endParaRPr lang="en-US"/>
        </a:p>
      </dgm:t>
    </dgm:pt>
    <dgm:pt modelId="{F3AD2DFF-F81D-4FCA-A75E-ACACF44CE771}" type="sibTrans" cxnId="{B0AE4AB3-AECD-4CED-9C72-D56A58564393}">
      <dgm:prSet phldrT="3" phldr="0"/>
      <dgm:spPr/>
      <dgm:t>
        <a:bodyPr/>
        <a:lstStyle/>
        <a:p>
          <a:r>
            <a:rPr lang="en-US" dirty="0"/>
            <a:t>3</a:t>
          </a:r>
        </a:p>
      </dgm:t>
    </dgm:pt>
    <dgm:pt modelId="{450D9045-3E26-41D4-8157-6F126014615D}" type="pres">
      <dgm:prSet presAssocID="{5A977CF3-0A2D-435C-AC4F-A900BE1FB455}" presName="Name0" presStyleCnt="0">
        <dgm:presLayoutVars>
          <dgm:animLvl val="lvl"/>
          <dgm:resizeHandles val="exact"/>
        </dgm:presLayoutVars>
      </dgm:prSet>
      <dgm:spPr/>
    </dgm:pt>
    <dgm:pt modelId="{5F942A17-F99C-41ED-8BD8-44A32728DDB9}" type="pres">
      <dgm:prSet presAssocID="{8015724E-640E-4BE2-AA49-9376B8B00EC5}" presName="compositeNode" presStyleCnt="0">
        <dgm:presLayoutVars>
          <dgm:bulletEnabled val="1"/>
        </dgm:presLayoutVars>
      </dgm:prSet>
      <dgm:spPr/>
    </dgm:pt>
    <dgm:pt modelId="{E0854442-89D9-4315-93B0-6FB754753074}" type="pres">
      <dgm:prSet presAssocID="{8015724E-640E-4BE2-AA49-9376B8B00EC5}" presName="bgRect" presStyleLbl="bgAccFollowNode1" presStyleIdx="0" presStyleCnt="3"/>
      <dgm:spPr/>
    </dgm:pt>
    <dgm:pt modelId="{0B744345-C37C-457F-970C-95E6FEDE00ED}" type="pres">
      <dgm:prSet presAssocID="{60FF8A31-50C1-4C96-A328-D427AD251CFA}" presName="sibTransNodeCircle" presStyleLbl="alignNode1" presStyleIdx="0" presStyleCnt="6">
        <dgm:presLayoutVars>
          <dgm:chMax val="0"/>
          <dgm:bulletEnabled/>
        </dgm:presLayoutVars>
      </dgm:prSet>
      <dgm:spPr/>
    </dgm:pt>
    <dgm:pt modelId="{BABE9584-9911-4B27-8E83-202154C89806}" type="pres">
      <dgm:prSet presAssocID="{8015724E-640E-4BE2-AA49-9376B8B00EC5}" presName="bottomLine" presStyleLbl="alignNode1" presStyleIdx="1" presStyleCnt="6">
        <dgm:presLayoutVars/>
      </dgm:prSet>
      <dgm:spPr/>
    </dgm:pt>
    <dgm:pt modelId="{320EB4F6-3F7F-435A-9BAE-8242C83C7EF0}" type="pres">
      <dgm:prSet presAssocID="{8015724E-640E-4BE2-AA49-9376B8B00EC5}" presName="nodeText" presStyleLbl="bgAccFollowNode1" presStyleIdx="0" presStyleCnt="3">
        <dgm:presLayoutVars>
          <dgm:bulletEnabled val="1"/>
        </dgm:presLayoutVars>
      </dgm:prSet>
      <dgm:spPr/>
    </dgm:pt>
    <dgm:pt modelId="{0661E578-86EF-4B56-9A55-2F80A996EA1D}" type="pres">
      <dgm:prSet presAssocID="{60FF8A31-50C1-4C96-A328-D427AD251CFA}" presName="sibTrans" presStyleCnt="0"/>
      <dgm:spPr/>
    </dgm:pt>
    <dgm:pt modelId="{FA979403-970E-48A7-AD41-112EF082EC23}" type="pres">
      <dgm:prSet presAssocID="{D6591B4E-CBA2-4F8C-AA92-74D6B05A859A}" presName="compositeNode" presStyleCnt="0">
        <dgm:presLayoutVars>
          <dgm:bulletEnabled val="1"/>
        </dgm:presLayoutVars>
      </dgm:prSet>
      <dgm:spPr/>
    </dgm:pt>
    <dgm:pt modelId="{C9E1650D-BAE9-4A36-82A9-8503F74582B6}" type="pres">
      <dgm:prSet presAssocID="{D6591B4E-CBA2-4F8C-AA92-74D6B05A859A}" presName="bgRect" presStyleLbl="bgAccFollowNode1" presStyleIdx="1" presStyleCnt="3"/>
      <dgm:spPr/>
    </dgm:pt>
    <dgm:pt modelId="{4CCB7351-386E-4D6C-AF63-A4BA540215B0}" type="pres">
      <dgm:prSet presAssocID="{D6DF3E54-3817-4791-BC2B-8E44CA5DEE08}" presName="sibTransNodeCircle" presStyleLbl="alignNode1" presStyleIdx="2" presStyleCnt="6">
        <dgm:presLayoutVars>
          <dgm:chMax val="0"/>
          <dgm:bulletEnabled/>
        </dgm:presLayoutVars>
      </dgm:prSet>
      <dgm:spPr/>
    </dgm:pt>
    <dgm:pt modelId="{5E2DAECD-830F-4A54-B49A-AC71B2252055}" type="pres">
      <dgm:prSet presAssocID="{D6591B4E-CBA2-4F8C-AA92-74D6B05A859A}" presName="bottomLine" presStyleLbl="alignNode1" presStyleIdx="3" presStyleCnt="6">
        <dgm:presLayoutVars/>
      </dgm:prSet>
      <dgm:spPr/>
    </dgm:pt>
    <dgm:pt modelId="{7F2E63C9-A9ED-4497-A776-8C8528FF0420}" type="pres">
      <dgm:prSet presAssocID="{D6591B4E-CBA2-4F8C-AA92-74D6B05A859A}" presName="nodeText" presStyleLbl="bgAccFollowNode1" presStyleIdx="1" presStyleCnt="3">
        <dgm:presLayoutVars>
          <dgm:bulletEnabled val="1"/>
        </dgm:presLayoutVars>
      </dgm:prSet>
      <dgm:spPr/>
    </dgm:pt>
    <dgm:pt modelId="{735CF4BC-394C-4A27-A9F7-2365A2903E1B}" type="pres">
      <dgm:prSet presAssocID="{D6DF3E54-3817-4791-BC2B-8E44CA5DEE08}" presName="sibTrans" presStyleCnt="0"/>
      <dgm:spPr/>
    </dgm:pt>
    <dgm:pt modelId="{48AE43AD-B06F-45B8-8FF2-8E962B4DC77B}" type="pres">
      <dgm:prSet presAssocID="{3F10522A-475B-4762-95C5-92294E7D24B3}" presName="compositeNode" presStyleCnt="0">
        <dgm:presLayoutVars>
          <dgm:bulletEnabled val="1"/>
        </dgm:presLayoutVars>
      </dgm:prSet>
      <dgm:spPr/>
    </dgm:pt>
    <dgm:pt modelId="{4B2BD361-4B27-4558-A986-741B27F811FA}" type="pres">
      <dgm:prSet presAssocID="{3F10522A-475B-4762-95C5-92294E7D24B3}" presName="bgRect" presStyleLbl="bgAccFollowNode1" presStyleIdx="2" presStyleCnt="3"/>
      <dgm:spPr/>
    </dgm:pt>
    <dgm:pt modelId="{BE25FF5D-689F-42EC-9D55-9793447C7030}" type="pres">
      <dgm:prSet presAssocID="{F3AD2DFF-F81D-4FCA-A75E-ACACF44CE771}" presName="sibTransNodeCircle" presStyleLbl="alignNode1" presStyleIdx="4" presStyleCnt="6">
        <dgm:presLayoutVars>
          <dgm:chMax val="0"/>
          <dgm:bulletEnabled/>
        </dgm:presLayoutVars>
      </dgm:prSet>
      <dgm:spPr/>
    </dgm:pt>
    <dgm:pt modelId="{4DA0FD49-960B-445A-9893-B234577D0FE2}" type="pres">
      <dgm:prSet presAssocID="{3F10522A-475B-4762-95C5-92294E7D24B3}" presName="bottomLine" presStyleLbl="alignNode1" presStyleIdx="5" presStyleCnt="6">
        <dgm:presLayoutVars/>
      </dgm:prSet>
      <dgm:spPr/>
    </dgm:pt>
    <dgm:pt modelId="{686103B8-6C67-4AE6-94AB-62A390B3DD3D}" type="pres">
      <dgm:prSet presAssocID="{3F10522A-475B-4762-95C5-92294E7D24B3}" presName="nodeText" presStyleLbl="bgAccFollowNode1" presStyleIdx="2" presStyleCnt="3">
        <dgm:presLayoutVars>
          <dgm:bulletEnabled val="1"/>
        </dgm:presLayoutVars>
      </dgm:prSet>
      <dgm:spPr/>
    </dgm:pt>
  </dgm:ptLst>
  <dgm:cxnLst>
    <dgm:cxn modelId="{83CC5423-AD21-4F98-850F-6ECD55B2708B}" type="presOf" srcId="{D6591B4E-CBA2-4F8C-AA92-74D6B05A859A}" destId="{C9E1650D-BAE9-4A36-82A9-8503F74582B6}" srcOrd="0" destOrd="0" presId="urn:microsoft.com/office/officeart/2016/7/layout/BasicLinearProcessNumbered"/>
    <dgm:cxn modelId="{4D2CAE2F-203C-4387-942B-0302818BAAFD}" type="presOf" srcId="{D6591B4E-CBA2-4F8C-AA92-74D6B05A859A}" destId="{7F2E63C9-A9ED-4497-A776-8C8528FF0420}" srcOrd="1" destOrd="0" presId="urn:microsoft.com/office/officeart/2016/7/layout/BasicLinearProcessNumbered"/>
    <dgm:cxn modelId="{211C0731-614B-46A1-BC94-9F357BD894D1}" type="presOf" srcId="{3F10522A-475B-4762-95C5-92294E7D24B3}" destId="{4B2BD361-4B27-4558-A986-741B27F811FA}" srcOrd="0" destOrd="0" presId="urn:microsoft.com/office/officeart/2016/7/layout/BasicLinearProcessNumbered"/>
    <dgm:cxn modelId="{22296238-D16B-497A-9EC1-1014BBFCB2C2}" type="presOf" srcId="{5A977CF3-0A2D-435C-AC4F-A900BE1FB455}" destId="{450D9045-3E26-41D4-8157-6F126014615D}" srcOrd="0" destOrd="0" presId="urn:microsoft.com/office/officeart/2016/7/layout/BasicLinearProcessNumbered"/>
    <dgm:cxn modelId="{3D732764-335D-41A3-86A8-A8C0ED0B0D33}" type="presOf" srcId="{8015724E-640E-4BE2-AA49-9376B8B00EC5}" destId="{E0854442-89D9-4315-93B0-6FB754753074}" srcOrd="0" destOrd="0" presId="urn:microsoft.com/office/officeart/2016/7/layout/BasicLinearProcessNumbered"/>
    <dgm:cxn modelId="{E2FA186D-0634-49CE-B811-33C1568BE62D}" type="presOf" srcId="{F3AD2DFF-F81D-4FCA-A75E-ACACF44CE771}" destId="{BE25FF5D-689F-42EC-9D55-9793447C7030}" srcOrd="0" destOrd="0" presId="urn:microsoft.com/office/officeart/2016/7/layout/BasicLinearProcessNumbered"/>
    <dgm:cxn modelId="{5E625D7D-308E-4461-B63E-77D08F7C84C4}" type="presOf" srcId="{D6DF3E54-3817-4791-BC2B-8E44CA5DEE08}" destId="{4CCB7351-386E-4D6C-AF63-A4BA540215B0}" srcOrd="0" destOrd="0" presId="urn:microsoft.com/office/officeart/2016/7/layout/BasicLinearProcessNumbered"/>
    <dgm:cxn modelId="{FF5CD781-B1FF-4CF8-BFD1-7E1F1B5EDFFA}" srcId="{5A977CF3-0A2D-435C-AC4F-A900BE1FB455}" destId="{8015724E-640E-4BE2-AA49-9376B8B00EC5}" srcOrd="0" destOrd="0" parTransId="{560A93D0-3B7D-45E3-B6BD-4467BE7E197E}" sibTransId="{60FF8A31-50C1-4C96-A328-D427AD251CFA}"/>
    <dgm:cxn modelId="{79555D95-89D4-464C-8225-7A70F8B616E5}" type="presOf" srcId="{8015724E-640E-4BE2-AA49-9376B8B00EC5}" destId="{320EB4F6-3F7F-435A-9BAE-8242C83C7EF0}" srcOrd="1" destOrd="0" presId="urn:microsoft.com/office/officeart/2016/7/layout/BasicLinearProcessNumbered"/>
    <dgm:cxn modelId="{B0AE4AB3-AECD-4CED-9C72-D56A58564393}" srcId="{5A977CF3-0A2D-435C-AC4F-A900BE1FB455}" destId="{3F10522A-475B-4762-95C5-92294E7D24B3}" srcOrd="2" destOrd="0" parTransId="{407812D7-7ED3-4A83-A0FA-BB31BB587C17}" sibTransId="{F3AD2DFF-F81D-4FCA-A75E-ACACF44CE771}"/>
    <dgm:cxn modelId="{C5A7B7C4-E103-4DFE-B2DD-1427879A041A}" srcId="{5A977CF3-0A2D-435C-AC4F-A900BE1FB455}" destId="{D6591B4E-CBA2-4F8C-AA92-74D6B05A859A}" srcOrd="1" destOrd="0" parTransId="{42BF403D-8F31-4179-9B26-FC2804675AE4}" sibTransId="{D6DF3E54-3817-4791-BC2B-8E44CA5DEE08}"/>
    <dgm:cxn modelId="{186B2EDC-75BF-404F-AD73-DEE4216FF308}" type="presOf" srcId="{3F10522A-475B-4762-95C5-92294E7D24B3}" destId="{686103B8-6C67-4AE6-94AB-62A390B3DD3D}" srcOrd="1" destOrd="0" presId="urn:microsoft.com/office/officeart/2016/7/layout/BasicLinearProcessNumbered"/>
    <dgm:cxn modelId="{50D9E0F8-407E-4DD4-9219-C80FF398B3A9}" type="presOf" srcId="{60FF8A31-50C1-4C96-A328-D427AD251CFA}" destId="{0B744345-C37C-457F-970C-95E6FEDE00ED}" srcOrd="0" destOrd="0" presId="urn:microsoft.com/office/officeart/2016/7/layout/BasicLinearProcessNumbered"/>
    <dgm:cxn modelId="{F3047862-B167-49DB-AE6C-F50C35F57C62}" type="presParOf" srcId="{450D9045-3E26-41D4-8157-6F126014615D}" destId="{5F942A17-F99C-41ED-8BD8-44A32728DDB9}" srcOrd="0" destOrd="0" presId="urn:microsoft.com/office/officeart/2016/7/layout/BasicLinearProcessNumbered"/>
    <dgm:cxn modelId="{FB9144B4-B7D8-41EF-AF13-8E1125899B9F}" type="presParOf" srcId="{5F942A17-F99C-41ED-8BD8-44A32728DDB9}" destId="{E0854442-89D9-4315-93B0-6FB754753074}" srcOrd="0" destOrd="0" presId="urn:microsoft.com/office/officeart/2016/7/layout/BasicLinearProcessNumbered"/>
    <dgm:cxn modelId="{F8F4EE7C-5C3D-4BD8-97CE-6876593CACAF}" type="presParOf" srcId="{5F942A17-F99C-41ED-8BD8-44A32728DDB9}" destId="{0B744345-C37C-457F-970C-95E6FEDE00ED}" srcOrd="1" destOrd="0" presId="urn:microsoft.com/office/officeart/2016/7/layout/BasicLinearProcessNumbered"/>
    <dgm:cxn modelId="{092BFB41-BE92-4449-AF67-6A9DCAAF4EE9}" type="presParOf" srcId="{5F942A17-F99C-41ED-8BD8-44A32728DDB9}" destId="{BABE9584-9911-4B27-8E83-202154C89806}" srcOrd="2" destOrd="0" presId="urn:microsoft.com/office/officeart/2016/7/layout/BasicLinearProcessNumbered"/>
    <dgm:cxn modelId="{00CF1B44-9DA8-4E09-BC30-1D7985FFD4D2}" type="presParOf" srcId="{5F942A17-F99C-41ED-8BD8-44A32728DDB9}" destId="{320EB4F6-3F7F-435A-9BAE-8242C83C7EF0}" srcOrd="3" destOrd="0" presId="urn:microsoft.com/office/officeart/2016/7/layout/BasicLinearProcessNumbered"/>
    <dgm:cxn modelId="{A699106D-104E-47AB-A58F-EEF80668CE4F}" type="presParOf" srcId="{450D9045-3E26-41D4-8157-6F126014615D}" destId="{0661E578-86EF-4B56-9A55-2F80A996EA1D}" srcOrd="1" destOrd="0" presId="urn:microsoft.com/office/officeart/2016/7/layout/BasicLinearProcessNumbered"/>
    <dgm:cxn modelId="{C1D95BDE-3AE3-4216-A2C6-FE7A635E79D2}" type="presParOf" srcId="{450D9045-3E26-41D4-8157-6F126014615D}" destId="{FA979403-970E-48A7-AD41-112EF082EC23}" srcOrd="2" destOrd="0" presId="urn:microsoft.com/office/officeart/2016/7/layout/BasicLinearProcessNumbered"/>
    <dgm:cxn modelId="{ADD70A01-8530-4AA3-8E8A-495262516782}" type="presParOf" srcId="{FA979403-970E-48A7-AD41-112EF082EC23}" destId="{C9E1650D-BAE9-4A36-82A9-8503F74582B6}" srcOrd="0" destOrd="0" presId="urn:microsoft.com/office/officeart/2016/7/layout/BasicLinearProcessNumbered"/>
    <dgm:cxn modelId="{EE410841-D1BB-4D7E-B653-7816BE73723C}" type="presParOf" srcId="{FA979403-970E-48A7-AD41-112EF082EC23}" destId="{4CCB7351-386E-4D6C-AF63-A4BA540215B0}" srcOrd="1" destOrd="0" presId="urn:microsoft.com/office/officeart/2016/7/layout/BasicLinearProcessNumbered"/>
    <dgm:cxn modelId="{8BE7DBA0-4FF8-4169-9414-DCA813685A1D}" type="presParOf" srcId="{FA979403-970E-48A7-AD41-112EF082EC23}" destId="{5E2DAECD-830F-4A54-B49A-AC71B2252055}" srcOrd="2" destOrd="0" presId="urn:microsoft.com/office/officeart/2016/7/layout/BasicLinearProcessNumbered"/>
    <dgm:cxn modelId="{F983FC5E-A7CE-4E5D-BA03-23BFAF5B7802}" type="presParOf" srcId="{FA979403-970E-48A7-AD41-112EF082EC23}" destId="{7F2E63C9-A9ED-4497-A776-8C8528FF0420}" srcOrd="3" destOrd="0" presId="urn:microsoft.com/office/officeart/2016/7/layout/BasicLinearProcessNumbered"/>
    <dgm:cxn modelId="{B7691492-CB5A-4D0B-B3CB-3995FE0C42A7}" type="presParOf" srcId="{450D9045-3E26-41D4-8157-6F126014615D}" destId="{735CF4BC-394C-4A27-A9F7-2365A2903E1B}" srcOrd="3" destOrd="0" presId="urn:microsoft.com/office/officeart/2016/7/layout/BasicLinearProcessNumbered"/>
    <dgm:cxn modelId="{4CF878B0-D73D-4B71-BD9F-1EFD9D009F44}" type="presParOf" srcId="{450D9045-3E26-41D4-8157-6F126014615D}" destId="{48AE43AD-B06F-45B8-8FF2-8E962B4DC77B}" srcOrd="4" destOrd="0" presId="urn:microsoft.com/office/officeart/2016/7/layout/BasicLinearProcessNumbered"/>
    <dgm:cxn modelId="{6CA242D9-6516-49E1-B2A9-7E3681E69E0F}" type="presParOf" srcId="{48AE43AD-B06F-45B8-8FF2-8E962B4DC77B}" destId="{4B2BD361-4B27-4558-A986-741B27F811FA}" srcOrd="0" destOrd="0" presId="urn:microsoft.com/office/officeart/2016/7/layout/BasicLinearProcessNumbered"/>
    <dgm:cxn modelId="{DF13CBEE-1C03-4A0E-A1DF-59F2D99DD367}" type="presParOf" srcId="{48AE43AD-B06F-45B8-8FF2-8E962B4DC77B}" destId="{BE25FF5D-689F-42EC-9D55-9793447C7030}" srcOrd="1" destOrd="0" presId="urn:microsoft.com/office/officeart/2016/7/layout/BasicLinearProcessNumbered"/>
    <dgm:cxn modelId="{8D039899-25AD-4B8E-B69A-869119ABDC99}" type="presParOf" srcId="{48AE43AD-B06F-45B8-8FF2-8E962B4DC77B}" destId="{4DA0FD49-960B-445A-9893-B234577D0FE2}" srcOrd="2" destOrd="0" presId="urn:microsoft.com/office/officeart/2016/7/layout/BasicLinearProcessNumbered"/>
    <dgm:cxn modelId="{78717F94-B3C4-4018-B698-2E75420E1A3B}" type="presParOf" srcId="{48AE43AD-B06F-45B8-8FF2-8E962B4DC77B}" destId="{686103B8-6C67-4AE6-94AB-62A390B3DD3D}"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854442-89D9-4315-93B0-6FB754753074}">
      <dsp:nvSpPr>
        <dsp:cNvPr id="0" name=""/>
        <dsp:cNvSpPr/>
      </dsp:nvSpPr>
      <dsp:spPr>
        <a:xfrm>
          <a:off x="0" y="0"/>
          <a:ext cx="3286125" cy="4351338"/>
        </a:xfrm>
        <a:prstGeom prst="rect">
          <a:avLst/>
        </a:prstGeom>
        <a:solidFill>
          <a:schemeClr val="accent5">
            <a:alpha val="90000"/>
            <a:tint val="55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6199" tIns="330200" rIns="256199" bIns="330200" numCol="1" spcCol="1270" anchor="t" anchorCtr="0">
          <a:noAutofit/>
        </a:bodyPr>
        <a:lstStyle/>
        <a:p>
          <a:pPr marL="0" lvl="0" indent="0" algn="l" defTabSz="977900">
            <a:lnSpc>
              <a:spcPct val="90000"/>
            </a:lnSpc>
            <a:spcBef>
              <a:spcPct val="0"/>
            </a:spcBef>
            <a:spcAft>
              <a:spcPct val="35000"/>
            </a:spcAft>
            <a:buNone/>
          </a:pPr>
          <a:r>
            <a:rPr lang="en-US" sz="2200" kern="1200" dirty="0">
              <a:latin typeface="Cambria" panose="02040503050406030204" pitchFamily="18" charset="0"/>
              <a:ea typeface="Cambria" panose="02040503050406030204" pitchFamily="18" charset="0"/>
            </a:rPr>
            <a:t>Achieve a clean FFS payment rule which continues industry success in market basket increases.</a:t>
          </a:r>
        </a:p>
      </dsp:txBody>
      <dsp:txXfrm>
        <a:off x="0" y="1653508"/>
        <a:ext cx="3286125" cy="2610802"/>
      </dsp:txXfrm>
    </dsp:sp>
    <dsp:sp modelId="{0B744345-C37C-457F-970C-95E6FEDE00ED}">
      <dsp:nvSpPr>
        <dsp:cNvPr id="0" name=""/>
        <dsp:cNvSpPr/>
      </dsp:nvSpPr>
      <dsp:spPr>
        <a:xfrm>
          <a:off x="990361" y="435133"/>
          <a:ext cx="1305401" cy="1305401"/>
        </a:xfrm>
        <a:prstGeom prst="ellipse">
          <a:avLst/>
        </a:prstGeom>
        <a:solidFill>
          <a:schemeClr val="accent5">
            <a:shade val="50000"/>
            <a:hueOff val="0"/>
            <a:satOff val="0"/>
            <a:lumOff val="0"/>
            <a:alphaOff val="0"/>
          </a:schemeClr>
        </a:solidFill>
        <a:ln w="12700" cap="flat" cmpd="sng" algn="ctr">
          <a:solidFill>
            <a:schemeClr val="accent5">
              <a:shade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774" tIns="12700" rIns="101774" bIns="12700" numCol="1" spcCol="1270" anchor="ctr" anchorCtr="0">
          <a:noAutofit/>
        </a:bodyPr>
        <a:lstStyle/>
        <a:p>
          <a:pPr marL="0" lvl="0" indent="0" algn="ctr" defTabSz="2133600">
            <a:lnSpc>
              <a:spcPct val="90000"/>
            </a:lnSpc>
            <a:spcBef>
              <a:spcPct val="0"/>
            </a:spcBef>
            <a:spcAft>
              <a:spcPct val="35000"/>
            </a:spcAft>
            <a:buNone/>
          </a:pPr>
          <a:r>
            <a:rPr lang="en-US" sz="4800" kern="1200" dirty="0"/>
            <a:t>1</a:t>
          </a:r>
        </a:p>
      </dsp:txBody>
      <dsp:txXfrm>
        <a:off x="1181533" y="626305"/>
        <a:ext cx="923057" cy="923057"/>
      </dsp:txXfrm>
    </dsp:sp>
    <dsp:sp modelId="{BABE9584-9911-4B27-8E83-202154C89806}">
      <dsp:nvSpPr>
        <dsp:cNvPr id="0" name=""/>
        <dsp:cNvSpPr/>
      </dsp:nvSpPr>
      <dsp:spPr>
        <a:xfrm>
          <a:off x="0" y="4351266"/>
          <a:ext cx="3286125" cy="72"/>
        </a:xfrm>
        <a:prstGeom prst="rect">
          <a:avLst/>
        </a:prstGeom>
        <a:solidFill>
          <a:schemeClr val="accent5">
            <a:shade val="50000"/>
            <a:hueOff val="134164"/>
            <a:satOff val="-3267"/>
            <a:lumOff val="14299"/>
            <a:alphaOff val="0"/>
          </a:schemeClr>
        </a:solidFill>
        <a:ln w="12700" cap="flat" cmpd="sng" algn="ctr">
          <a:solidFill>
            <a:schemeClr val="accent5">
              <a:shade val="50000"/>
              <a:hueOff val="134164"/>
              <a:satOff val="-3267"/>
              <a:lumOff val="1429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9E1650D-BAE9-4A36-82A9-8503F74582B6}">
      <dsp:nvSpPr>
        <dsp:cNvPr id="0" name=""/>
        <dsp:cNvSpPr/>
      </dsp:nvSpPr>
      <dsp:spPr>
        <a:xfrm>
          <a:off x="3614737" y="0"/>
          <a:ext cx="3286125" cy="4351338"/>
        </a:xfrm>
        <a:prstGeom prst="rect">
          <a:avLst/>
        </a:prstGeom>
        <a:solidFill>
          <a:schemeClr val="accent5">
            <a:alpha val="90000"/>
            <a:tint val="55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6199" tIns="330200" rIns="256199" bIns="330200" numCol="1" spcCol="1270" anchor="t" anchorCtr="0">
          <a:noAutofit/>
        </a:bodyPr>
        <a:lstStyle/>
        <a:p>
          <a:pPr marL="0" lvl="0" indent="0" algn="l" defTabSz="977900">
            <a:lnSpc>
              <a:spcPct val="90000"/>
            </a:lnSpc>
            <a:spcBef>
              <a:spcPct val="0"/>
            </a:spcBef>
            <a:spcAft>
              <a:spcPct val="35000"/>
            </a:spcAft>
            <a:buNone/>
          </a:pPr>
          <a:r>
            <a:rPr lang="en-US" sz="2200" kern="1200" dirty="0">
              <a:latin typeface="Cambria" panose="02040503050406030204" pitchFamily="18" charset="0"/>
              <a:ea typeface="Cambria" panose="02040503050406030204" pitchFamily="18" charset="0"/>
            </a:rPr>
            <a:t>Promote and facilitate Population Health Management, which reflects the future direction of payments away from FFS. </a:t>
          </a:r>
        </a:p>
      </dsp:txBody>
      <dsp:txXfrm>
        <a:off x="3614737" y="1653508"/>
        <a:ext cx="3286125" cy="2610802"/>
      </dsp:txXfrm>
    </dsp:sp>
    <dsp:sp modelId="{4CCB7351-386E-4D6C-AF63-A4BA540215B0}">
      <dsp:nvSpPr>
        <dsp:cNvPr id="0" name=""/>
        <dsp:cNvSpPr/>
      </dsp:nvSpPr>
      <dsp:spPr>
        <a:xfrm>
          <a:off x="4605099" y="435133"/>
          <a:ext cx="1305401" cy="1305401"/>
        </a:xfrm>
        <a:prstGeom prst="ellipse">
          <a:avLst/>
        </a:prstGeom>
        <a:solidFill>
          <a:schemeClr val="accent5">
            <a:shade val="50000"/>
            <a:hueOff val="268329"/>
            <a:satOff val="-6535"/>
            <a:lumOff val="28597"/>
            <a:alphaOff val="0"/>
          </a:schemeClr>
        </a:solidFill>
        <a:ln w="12700" cap="flat" cmpd="sng" algn="ctr">
          <a:solidFill>
            <a:schemeClr val="accent5">
              <a:shade val="50000"/>
              <a:hueOff val="268329"/>
              <a:satOff val="-6535"/>
              <a:lumOff val="2859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774" tIns="12700" rIns="101774" bIns="12700" numCol="1" spcCol="1270" anchor="ctr" anchorCtr="0">
          <a:noAutofit/>
        </a:bodyPr>
        <a:lstStyle/>
        <a:p>
          <a:pPr marL="0" lvl="0" indent="0" algn="ctr" defTabSz="2133600">
            <a:lnSpc>
              <a:spcPct val="90000"/>
            </a:lnSpc>
            <a:spcBef>
              <a:spcPct val="0"/>
            </a:spcBef>
            <a:spcAft>
              <a:spcPct val="35000"/>
            </a:spcAft>
            <a:buNone/>
          </a:pPr>
          <a:r>
            <a:rPr lang="en-US" sz="4800" kern="1200" dirty="0"/>
            <a:t>2</a:t>
          </a:r>
        </a:p>
      </dsp:txBody>
      <dsp:txXfrm>
        <a:off x="4796271" y="626305"/>
        <a:ext cx="923057" cy="923057"/>
      </dsp:txXfrm>
    </dsp:sp>
    <dsp:sp modelId="{5E2DAECD-830F-4A54-B49A-AC71B2252055}">
      <dsp:nvSpPr>
        <dsp:cNvPr id="0" name=""/>
        <dsp:cNvSpPr/>
      </dsp:nvSpPr>
      <dsp:spPr>
        <a:xfrm>
          <a:off x="3614737" y="4351266"/>
          <a:ext cx="3286125" cy="72"/>
        </a:xfrm>
        <a:prstGeom prst="rect">
          <a:avLst/>
        </a:prstGeom>
        <a:solidFill>
          <a:schemeClr val="accent5">
            <a:shade val="50000"/>
            <a:hueOff val="402493"/>
            <a:satOff val="-9802"/>
            <a:lumOff val="42896"/>
            <a:alphaOff val="0"/>
          </a:schemeClr>
        </a:solidFill>
        <a:ln w="12700" cap="flat" cmpd="sng" algn="ctr">
          <a:solidFill>
            <a:schemeClr val="accent5">
              <a:shade val="50000"/>
              <a:hueOff val="402493"/>
              <a:satOff val="-9802"/>
              <a:lumOff val="4289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B2BD361-4B27-4558-A986-741B27F811FA}">
      <dsp:nvSpPr>
        <dsp:cNvPr id="0" name=""/>
        <dsp:cNvSpPr/>
      </dsp:nvSpPr>
      <dsp:spPr>
        <a:xfrm>
          <a:off x="7229475" y="0"/>
          <a:ext cx="3286125" cy="4351338"/>
        </a:xfrm>
        <a:prstGeom prst="rect">
          <a:avLst/>
        </a:prstGeom>
        <a:solidFill>
          <a:schemeClr val="accent5">
            <a:alpha val="90000"/>
            <a:tint val="55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6199" tIns="330200" rIns="256199" bIns="330200" numCol="1" spcCol="1270" anchor="t" anchorCtr="0">
          <a:noAutofit/>
        </a:bodyPr>
        <a:lstStyle/>
        <a:p>
          <a:pPr marL="0" lvl="0" indent="0" algn="l" defTabSz="977900">
            <a:lnSpc>
              <a:spcPct val="90000"/>
            </a:lnSpc>
            <a:spcBef>
              <a:spcPct val="0"/>
            </a:spcBef>
            <a:spcAft>
              <a:spcPct val="35000"/>
            </a:spcAft>
            <a:buNone/>
          </a:pPr>
          <a:r>
            <a:rPr lang="en-US" sz="2200" kern="1200" dirty="0">
              <a:latin typeface="Cambria" panose="02040503050406030204" pitchFamily="18" charset="0"/>
              <a:ea typeface="Cambria" panose="02040503050406030204" pitchFamily="18" charset="0"/>
            </a:rPr>
            <a:t>Continue to grow and improve State Technical support.</a:t>
          </a:r>
        </a:p>
      </dsp:txBody>
      <dsp:txXfrm>
        <a:off x="7229475" y="1653508"/>
        <a:ext cx="3286125" cy="2610802"/>
      </dsp:txXfrm>
    </dsp:sp>
    <dsp:sp modelId="{BE25FF5D-689F-42EC-9D55-9793447C7030}">
      <dsp:nvSpPr>
        <dsp:cNvPr id="0" name=""/>
        <dsp:cNvSpPr/>
      </dsp:nvSpPr>
      <dsp:spPr>
        <a:xfrm>
          <a:off x="8219836" y="435133"/>
          <a:ext cx="1305401" cy="1305401"/>
        </a:xfrm>
        <a:prstGeom prst="ellipse">
          <a:avLst/>
        </a:prstGeom>
        <a:solidFill>
          <a:schemeClr val="accent5">
            <a:shade val="50000"/>
            <a:hueOff val="268329"/>
            <a:satOff val="-6535"/>
            <a:lumOff val="28597"/>
            <a:alphaOff val="0"/>
          </a:schemeClr>
        </a:solidFill>
        <a:ln w="12700" cap="flat" cmpd="sng" algn="ctr">
          <a:solidFill>
            <a:schemeClr val="accent5">
              <a:shade val="50000"/>
              <a:hueOff val="268329"/>
              <a:satOff val="-6535"/>
              <a:lumOff val="2859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774" tIns="12700" rIns="101774" bIns="12700" numCol="1" spcCol="1270" anchor="ctr" anchorCtr="0">
          <a:noAutofit/>
        </a:bodyPr>
        <a:lstStyle/>
        <a:p>
          <a:pPr marL="0" lvl="0" indent="0" algn="ctr" defTabSz="2133600">
            <a:lnSpc>
              <a:spcPct val="90000"/>
            </a:lnSpc>
            <a:spcBef>
              <a:spcPct val="0"/>
            </a:spcBef>
            <a:spcAft>
              <a:spcPct val="35000"/>
            </a:spcAft>
            <a:buNone/>
          </a:pPr>
          <a:r>
            <a:rPr lang="en-US" sz="4800" kern="1200" dirty="0"/>
            <a:t>3</a:t>
          </a:r>
        </a:p>
      </dsp:txBody>
      <dsp:txXfrm>
        <a:off x="8411008" y="626305"/>
        <a:ext cx="923057" cy="923057"/>
      </dsp:txXfrm>
    </dsp:sp>
    <dsp:sp modelId="{4DA0FD49-960B-445A-9893-B234577D0FE2}">
      <dsp:nvSpPr>
        <dsp:cNvPr id="0" name=""/>
        <dsp:cNvSpPr/>
      </dsp:nvSpPr>
      <dsp:spPr>
        <a:xfrm>
          <a:off x="7229475" y="4351266"/>
          <a:ext cx="3286125" cy="72"/>
        </a:xfrm>
        <a:prstGeom prst="rect">
          <a:avLst/>
        </a:prstGeom>
        <a:solidFill>
          <a:schemeClr val="accent5">
            <a:shade val="50000"/>
            <a:hueOff val="134164"/>
            <a:satOff val="-3267"/>
            <a:lumOff val="14299"/>
            <a:alphaOff val="0"/>
          </a:schemeClr>
        </a:solidFill>
        <a:ln w="12700" cap="flat" cmpd="sng" algn="ctr">
          <a:solidFill>
            <a:schemeClr val="accent5">
              <a:shade val="50000"/>
              <a:hueOff val="134164"/>
              <a:satOff val="-3267"/>
              <a:lumOff val="14299"/>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7B71A2-9548-4A5B-B3BF-E74F2578D20B}" type="datetimeFigureOut">
              <a:rPr lang="en-US" smtClean="0"/>
              <a:t>7/24/2023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E7396D8-C9B2-4259-AFC2-27705D0EC9DF}" type="slidenum">
              <a:rPr lang="en-US" smtClean="0"/>
              <a:t>‹#›</a:t>
            </a:fld>
            <a:endParaRPr lang="en-US" dirty="0"/>
          </a:p>
        </p:txBody>
      </p:sp>
    </p:spTree>
    <p:extLst>
      <p:ext uri="{BB962C8B-B14F-4D97-AF65-F5344CB8AC3E}">
        <p14:creationId xmlns:p14="http://schemas.microsoft.com/office/powerpoint/2010/main" val="3294773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5.png"/><Relationship Id="rId4" Type="http://schemas.openxmlformats.org/officeDocument/2006/relationships/image" Target="../media/image4.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3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7.jpeg"/><Relationship Id="rId1" Type="http://schemas.openxmlformats.org/officeDocument/2006/relationships/slideMaster" Target="../slideMasters/slideMaster1.xml"/></Relationships>
</file>

<file path=ppt/slideLayouts/_rels/slideLayout71.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7.jpeg"/><Relationship Id="rId1" Type="http://schemas.openxmlformats.org/officeDocument/2006/relationships/slideMaster" Target="../slideMasters/slideMaster1.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40.jpeg"/><Relationship Id="rId1" Type="http://schemas.openxmlformats.org/officeDocument/2006/relationships/slideMaster" Target="../slideMasters/slideMaster2.xml"/></Relationships>
</file>

<file path=ppt/slideLayouts/_rels/slideLayout84.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4"/>
            <a:ext cx="9144000" cy="2617124"/>
          </a:xfrm>
        </p:spPr>
        <p:txBody>
          <a:bodyPr anchor="b">
            <a:normAutofit/>
          </a:bodyPr>
          <a:lstStyle>
            <a:lvl1pPr algn="ctr">
              <a:defRPr sz="4995" b="1"/>
            </a:lvl1pPr>
          </a:lstStyle>
          <a:p>
            <a:r>
              <a:rPr lang="en-US" dirty="0"/>
              <a:t>Click to edit Master title style</a:t>
            </a:r>
          </a:p>
        </p:txBody>
      </p:sp>
      <p:sp>
        <p:nvSpPr>
          <p:cNvPr id="3" name="Subtitle 2"/>
          <p:cNvSpPr>
            <a:spLocks noGrp="1"/>
          </p:cNvSpPr>
          <p:nvPr>
            <p:ph type="subTitle" idx="1"/>
          </p:nvPr>
        </p:nvSpPr>
        <p:spPr>
          <a:xfrm>
            <a:off x="1524000" y="3956881"/>
            <a:ext cx="9144000" cy="1597759"/>
          </a:xfrm>
        </p:spPr>
        <p:txBody>
          <a:bodyPr/>
          <a:lstStyle>
            <a:lvl1pPr marL="0" indent="0" algn="ctr">
              <a:buNone/>
              <a:defRPr sz="2398"/>
            </a:lvl1pPr>
            <a:lvl2pPr marL="456777" indent="0" algn="ctr">
              <a:buNone/>
              <a:defRPr sz="1998"/>
            </a:lvl2pPr>
            <a:lvl3pPr marL="913554" indent="0" algn="ctr">
              <a:buNone/>
              <a:defRPr sz="1798"/>
            </a:lvl3pPr>
            <a:lvl4pPr marL="1370331" indent="0" algn="ctr">
              <a:buNone/>
              <a:defRPr sz="1599"/>
            </a:lvl4pPr>
            <a:lvl5pPr marL="1827108" indent="0" algn="ctr">
              <a:buNone/>
              <a:defRPr sz="1599"/>
            </a:lvl5pPr>
            <a:lvl6pPr marL="2283885" indent="0" algn="ctr">
              <a:buNone/>
              <a:defRPr sz="1599"/>
            </a:lvl6pPr>
            <a:lvl7pPr marL="2740663" indent="0" algn="ctr">
              <a:buNone/>
              <a:defRPr sz="1599"/>
            </a:lvl7pPr>
            <a:lvl8pPr marL="3197440" indent="0" algn="ctr">
              <a:buNone/>
              <a:defRPr sz="1599"/>
            </a:lvl8pPr>
            <a:lvl9pPr marL="3654217" indent="0" algn="ctr">
              <a:buNone/>
              <a:defRPr sz="1599"/>
            </a:lvl9pPr>
          </a:lstStyle>
          <a:p>
            <a:r>
              <a:rPr lang="en-US" dirty="0"/>
              <a:t>Click to edit Master subtitle style</a:t>
            </a:r>
          </a:p>
        </p:txBody>
      </p:sp>
    </p:spTree>
    <p:extLst>
      <p:ext uri="{BB962C8B-B14F-4D97-AF65-F5344CB8AC3E}">
        <p14:creationId xmlns:p14="http://schemas.microsoft.com/office/powerpoint/2010/main" val="4151061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ection Header - Executiv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838733" y="3422224"/>
            <a:ext cx="8570795" cy="1325563"/>
          </a:xfrm>
        </p:spPr>
        <p:txBody>
          <a:bodyPr>
            <a:normAutofit/>
          </a:bodyPr>
          <a:lstStyle>
            <a:lvl1pPr>
              <a:defRPr sz="4396">
                <a:solidFill>
                  <a:schemeClr val="bg1"/>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16802" y="3456354"/>
            <a:ext cx="2524125" cy="1257300"/>
          </a:xfrm>
          <a:prstGeom prst="rect">
            <a:avLst/>
          </a:prstGeom>
        </p:spPr>
      </p:pic>
    </p:spTree>
    <p:extLst>
      <p:ext uri="{BB962C8B-B14F-4D97-AF65-F5344CB8AC3E}">
        <p14:creationId xmlns:p14="http://schemas.microsoft.com/office/powerpoint/2010/main" val="36531843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xecutiv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362325" y="676412"/>
            <a:ext cx="7991475" cy="1325563"/>
          </a:xfrm>
        </p:spPr>
        <p:txBody>
          <a:bodyPr/>
          <a:lstStyle/>
          <a:p>
            <a:r>
              <a:rPr lang="en-US" dirty="0"/>
              <a:t>Click to edit Master title style</a:t>
            </a:r>
          </a:p>
        </p:txBody>
      </p:sp>
      <p:sp>
        <p:nvSpPr>
          <p:cNvPr id="3" name="Content Placeholder 2"/>
          <p:cNvSpPr>
            <a:spLocks noGrp="1"/>
          </p:cNvSpPr>
          <p:nvPr>
            <p:ph idx="1"/>
          </p:nvPr>
        </p:nvSpPr>
        <p:spPr>
          <a:xfrm>
            <a:off x="838200" y="2306472"/>
            <a:ext cx="10515600" cy="4326340"/>
          </a:xfrm>
        </p:spPr>
        <p:txBody>
          <a:bodyPr/>
          <a:lstStyle/>
          <a:p>
            <a:pPr lvl="0"/>
            <a:r>
              <a:rPr lang="en-US" dirty="0"/>
              <a:t>Click to edit Master text styles</a:t>
            </a:r>
          </a:p>
          <a:p>
            <a:pPr lvl="1"/>
            <a:r>
              <a:rPr lang="en-US" dirty="0"/>
              <a:t>Second level</a:t>
            </a:r>
          </a:p>
          <a:p>
            <a:pPr lvl="2"/>
            <a:r>
              <a:rPr lang="en-US" dirty="0"/>
              <a:t>Third level</a:t>
            </a:r>
          </a:p>
        </p:txBody>
      </p: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38200" y="710542"/>
            <a:ext cx="2524125" cy="1257300"/>
          </a:xfrm>
          <a:prstGeom prst="rect">
            <a:avLst/>
          </a:prstGeom>
        </p:spPr>
      </p:pic>
    </p:spTree>
    <p:extLst>
      <p:ext uri="{BB962C8B-B14F-4D97-AF65-F5344CB8AC3E}">
        <p14:creationId xmlns:p14="http://schemas.microsoft.com/office/powerpoint/2010/main" val="19622858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Header - Award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5" y="3422224"/>
            <a:ext cx="8668603" cy="1325563"/>
          </a:xfrm>
        </p:spPr>
        <p:txBody>
          <a:bodyPr>
            <a:normAutofit/>
          </a:bodyPr>
          <a:lstStyle>
            <a:lvl1pPr>
              <a:defRPr sz="4396">
                <a:solidFill>
                  <a:schemeClr val="bg1"/>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8070" y="3113575"/>
            <a:ext cx="1942857" cy="1942857"/>
          </a:xfrm>
          <a:prstGeom prst="rect">
            <a:avLst/>
          </a:prstGeom>
        </p:spPr>
      </p:pic>
    </p:spTree>
    <p:extLst>
      <p:ext uri="{BB962C8B-B14F-4D97-AF65-F5344CB8AC3E}">
        <p14:creationId xmlns:p14="http://schemas.microsoft.com/office/powerpoint/2010/main" val="17019617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ward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7" y="676412"/>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4"/>
            <a:ext cx="10515600" cy="4148919"/>
          </a:xfrm>
        </p:spPr>
        <p:txBody>
          <a:bodyPr/>
          <a:lstStyle/>
          <a:p>
            <a:pPr lvl="0"/>
            <a:r>
              <a:rPr lang="en-US" dirty="0"/>
              <a:t>Click to edit Master text styles</a:t>
            </a:r>
          </a:p>
          <a:p>
            <a:pPr lvl="1"/>
            <a:r>
              <a:rPr lang="en-US" dirty="0"/>
              <a:t>Second level</a:t>
            </a:r>
          </a:p>
          <a:p>
            <a:pPr lvl="2"/>
            <a:r>
              <a:rPr lang="en-US" dirty="0"/>
              <a:t>Third level</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74680" y="367763"/>
            <a:ext cx="1942857" cy="1942857"/>
          </a:xfrm>
          <a:prstGeom prst="rect">
            <a:avLst/>
          </a:prstGeom>
        </p:spPr>
      </p:pic>
    </p:spTree>
    <p:extLst>
      <p:ext uri="{BB962C8B-B14F-4D97-AF65-F5344CB8AC3E}">
        <p14:creationId xmlns:p14="http://schemas.microsoft.com/office/powerpoint/2010/main" val="14397936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 Calls to Action, Mission Statem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5" y="3422224"/>
            <a:ext cx="8668603" cy="1325563"/>
          </a:xfrm>
        </p:spPr>
        <p:txBody>
          <a:bodyPr>
            <a:normAutofit/>
          </a:bodyPr>
          <a:lstStyle>
            <a:lvl1pPr>
              <a:defRPr sz="4396">
                <a:solidFill>
                  <a:schemeClr val="bg1"/>
                </a:solidFill>
              </a:defRPr>
            </a:lvl1pPr>
          </a:lstStyle>
          <a:p>
            <a:r>
              <a:rPr lang="en-US" dirty="0"/>
              <a:t>Click to edit Master title style</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23467" y="3119924"/>
            <a:ext cx="1917460" cy="1930159"/>
          </a:xfrm>
          <a:prstGeom prst="rect">
            <a:avLst/>
          </a:prstGeom>
        </p:spPr>
      </p:pic>
    </p:spTree>
    <p:extLst>
      <p:ext uri="{BB962C8B-B14F-4D97-AF65-F5344CB8AC3E}">
        <p14:creationId xmlns:p14="http://schemas.microsoft.com/office/powerpoint/2010/main" val="21840191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alls to Action, Mission Statem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7" y="676412"/>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4"/>
            <a:ext cx="10515600" cy="4148919"/>
          </a:xfrm>
        </p:spPr>
        <p:txBody>
          <a:bodyPr/>
          <a:lstStyle/>
          <a:p>
            <a:pPr lvl="0"/>
            <a:r>
              <a:rPr lang="en-US" dirty="0"/>
              <a:t>Click to edit Master text styles</a:t>
            </a:r>
          </a:p>
          <a:p>
            <a:pPr lvl="1"/>
            <a:r>
              <a:rPr lang="en-US" dirty="0"/>
              <a:t>Second level</a:t>
            </a:r>
          </a:p>
          <a:p>
            <a:pPr lvl="2"/>
            <a:r>
              <a:rPr lang="en-US" dirty="0"/>
              <a:t>Third level</a:t>
            </a:r>
          </a:p>
        </p:txBody>
      </p: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00075" y="374112"/>
            <a:ext cx="1917460" cy="1930159"/>
          </a:xfrm>
          <a:prstGeom prst="rect">
            <a:avLst/>
          </a:prstGeom>
        </p:spPr>
      </p:pic>
    </p:spTree>
    <p:extLst>
      <p:ext uri="{BB962C8B-B14F-4D97-AF65-F5344CB8AC3E}">
        <p14:creationId xmlns:p14="http://schemas.microsoft.com/office/powerpoint/2010/main" val="28239188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Header - Congress, Blu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5" y="3422224"/>
            <a:ext cx="8668603" cy="1325563"/>
          </a:xfrm>
        </p:spPr>
        <p:txBody>
          <a:bodyPr>
            <a:normAutofit/>
          </a:bodyPr>
          <a:lstStyle>
            <a:lvl1pPr>
              <a:defRPr sz="4396">
                <a:solidFill>
                  <a:schemeClr val="bg1"/>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0769" y="3119924"/>
            <a:ext cx="1930159" cy="1930159"/>
          </a:xfrm>
          <a:prstGeom prst="rect">
            <a:avLst/>
          </a:prstGeom>
        </p:spPr>
      </p:pic>
    </p:spTree>
    <p:extLst>
      <p:ext uri="{BB962C8B-B14F-4D97-AF65-F5344CB8AC3E}">
        <p14:creationId xmlns:p14="http://schemas.microsoft.com/office/powerpoint/2010/main" val="8716346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gress, Blu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7" y="676412"/>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4"/>
            <a:ext cx="10515600" cy="4148919"/>
          </a:xfrm>
        </p:spPr>
        <p:txBody>
          <a:bodyPr/>
          <a:lstStyle/>
          <a:p>
            <a:pPr lvl="0"/>
            <a:r>
              <a:rPr lang="en-US" dirty="0"/>
              <a:t>Click to edit Master text styles</a:t>
            </a:r>
          </a:p>
          <a:p>
            <a:pPr lvl="1"/>
            <a:r>
              <a:rPr lang="en-US" dirty="0"/>
              <a:t>Second level</a:t>
            </a:r>
          </a:p>
          <a:p>
            <a:pPr lvl="2"/>
            <a:r>
              <a:rPr lang="en-US" dirty="0"/>
              <a:t>Third level</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87378" y="374112"/>
            <a:ext cx="1930159" cy="1930159"/>
          </a:xfrm>
          <a:prstGeom prst="rect">
            <a:avLst/>
          </a:prstGeom>
        </p:spPr>
      </p:pic>
    </p:spTree>
    <p:extLst>
      <p:ext uri="{BB962C8B-B14F-4D97-AF65-F5344CB8AC3E}">
        <p14:creationId xmlns:p14="http://schemas.microsoft.com/office/powerpoint/2010/main" val="557525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ection Header - Congress, Re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5" y="3422224"/>
            <a:ext cx="8668603" cy="1325563"/>
          </a:xfrm>
        </p:spPr>
        <p:txBody>
          <a:bodyPr>
            <a:normAutofit/>
          </a:bodyPr>
          <a:lstStyle>
            <a:lvl1pPr>
              <a:defRPr sz="4396">
                <a:solidFill>
                  <a:schemeClr val="bg1"/>
                </a:solidFill>
              </a:defRPr>
            </a:lvl1pPr>
          </a:lstStyle>
          <a:p>
            <a:r>
              <a:rPr lang="en-US" dirty="0"/>
              <a:t>Click to edit Master title style</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23467" y="3119924"/>
            <a:ext cx="1917460" cy="1930159"/>
          </a:xfrm>
          <a:prstGeom prst="rect">
            <a:avLst/>
          </a:prstGeom>
        </p:spPr>
      </p:pic>
    </p:spTree>
    <p:extLst>
      <p:ext uri="{BB962C8B-B14F-4D97-AF65-F5344CB8AC3E}">
        <p14:creationId xmlns:p14="http://schemas.microsoft.com/office/powerpoint/2010/main" val="7672707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gress, Re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7" y="676412"/>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4"/>
            <a:ext cx="10515600" cy="4148919"/>
          </a:xfrm>
        </p:spPr>
        <p:txBody>
          <a:bodyPr/>
          <a:lstStyle/>
          <a:p>
            <a:pPr lvl="0"/>
            <a:r>
              <a:rPr lang="en-US" dirty="0"/>
              <a:t>Click to edit Master text styles</a:t>
            </a:r>
          </a:p>
          <a:p>
            <a:pPr lvl="1"/>
            <a:r>
              <a:rPr lang="en-US" dirty="0"/>
              <a:t>Second level</a:t>
            </a:r>
          </a:p>
          <a:p>
            <a:pPr lvl="2"/>
            <a:r>
              <a:rPr lang="en-US" dirty="0"/>
              <a:t>Third level</a:t>
            </a:r>
          </a:p>
        </p:txBody>
      </p: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00075" y="374112"/>
            <a:ext cx="1917460" cy="1930159"/>
          </a:xfrm>
          <a:prstGeom prst="rect">
            <a:avLst/>
          </a:prstGeom>
        </p:spPr>
      </p:pic>
    </p:spTree>
    <p:extLst>
      <p:ext uri="{BB962C8B-B14F-4D97-AF65-F5344CB8AC3E}">
        <p14:creationId xmlns:p14="http://schemas.microsoft.com/office/powerpoint/2010/main" val="1313614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op Issu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CDF9601-DC08-4556-BFCC-6E8A4998EC4A}"/>
              </a:ext>
            </a:extLst>
          </p:cNvPr>
          <p:cNvSpPr/>
          <p:nvPr userDrawn="1"/>
        </p:nvSpPr>
        <p:spPr>
          <a:xfrm>
            <a:off x="0" y="2"/>
            <a:ext cx="12192000" cy="181494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8" dirty="0"/>
          </a:p>
        </p:txBody>
      </p:sp>
      <p:sp>
        <p:nvSpPr>
          <p:cNvPr id="4" name="Title 1"/>
          <p:cNvSpPr txBox="1">
            <a:spLocks/>
          </p:cNvSpPr>
          <p:nvPr userDrawn="1"/>
        </p:nvSpPr>
        <p:spPr>
          <a:xfrm>
            <a:off x="0" y="533399"/>
            <a:ext cx="12192000" cy="748145"/>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4796" dirty="0">
                <a:solidFill>
                  <a:schemeClr val="bg1"/>
                </a:solidFill>
                <a:latin typeface="Arial" panose="020B0604020202020204" pitchFamily="34" charset="0"/>
                <a:cs typeface="Arial" panose="020B0604020202020204" pitchFamily="34" charset="0"/>
              </a:rPr>
              <a:t>Top Issues for 2018</a:t>
            </a:r>
          </a:p>
        </p:txBody>
      </p:sp>
      <p:sp>
        <p:nvSpPr>
          <p:cNvPr id="5" name="Content Placeholder 2"/>
          <p:cNvSpPr txBox="1">
            <a:spLocks/>
          </p:cNvSpPr>
          <p:nvPr userDrawn="1"/>
        </p:nvSpPr>
        <p:spPr>
          <a:xfrm>
            <a:off x="167239" y="4821658"/>
            <a:ext cx="11829143" cy="724628"/>
          </a:xfrm>
          <a:prstGeom prst="rect">
            <a:avLst/>
          </a:prstGeom>
        </p:spPr>
        <p:txBody>
          <a:bodyPr vert="horz" lIns="91355" tIns="45678" rIns="91355" bIns="45678"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398" dirty="0">
                <a:latin typeface="Arial" panose="020B0604020202020204" pitchFamily="34" charset="0"/>
                <a:cs typeface="Arial" panose="020B0604020202020204" pitchFamily="34" charset="0"/>
              </a:rPr>
              <a:t>         Medicaid Reform                      Medicare                  Regulatory Relief</a:t>
            </a:r>
          </a:p>
        </p:txBody>
      </p: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295281" y="2546232"/>
            <a:ext cx="1930159" cy="1930159"/>
          </a:xfrm>
          <a:prstGeom prst="rect">
            <a:avLst/>
          </a:prstGeom>
        </p:spPr>
      </p:pic>
      <p:pic>
        <p:nvPicPr>
          <p:cNvPr id="7" name="Picture 6"/>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090975" y="2546232"/>
            <a:ext cx="1917460" cy="1930159"/>
          </a:xfrm>
          <a:prstGeom prst="rect">
            <a:avLst/>
          </a:prstGeom>
        </p:spPr>
      </p:pic>
      <p:pic>
        <p:nvPicPr>
          <p:cNvPr id="8" name="Picture 7"/>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760891" y="2546232"/>
            <a:ext cx="1917460" cy="1917460"/>
          </a:xfrm>
          <a:prstGeom prst="rect">
            <a:avLst/>
          </a:prstGeom>
        </p:spPr>
      </p:pic>
    </p:spTree>
    <p:extLst>
      <p:ext uri="{BB962C8B-B14F-4D97-AF65-F5344CB8AC3E}">
        <p14:creationId xmlns:p14="http://schemas.microsoft.com/office/powerpoint/2010/main" val="26863785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ection Header - Future, Strateg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5" y="3422224"/>
            <a:ext cx="8668603" cy="1325563"/>
          </a:xfrm>
        </p:spPr>
        <p:txBody>
          <a:bodyPr>
            <a:normAutofit/>
          </a:bodyPr>
          <a:lstStyle>
            <a:lvl1pPr>
              <a:defRPr sz="4396">
                <a:solidFill>
                  <a:schemeClr val="bg1"/>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8070" y="3113575"/>
            <a:ext cx="1942857" cy="1942857"/>
          </a:xfrm>
          <a:prstGeom prst="rect">
            <a:avLst/>
          </a:prstGeom>
        </p:spPr>
      </p:pic>
    </p:spTree>
    <p:extLst>
      <p:ext uri="{BB962C8B-B14F-4D97-AF65-F5344CB8AC3E}">
        <p14:creationId xmlns:p14="http://schemas.microsoft.com/office/powerpoint/2010/main" val="28557434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Future, Strateg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7" y="676412"/>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4"/>
            <a:ext cx="10515600" cy="4148919"/>
          </a:xfrm>
        </p:spPr>
        <p:txBody>
          <a:bodyPr/>
          <a:lstStyle/>
          <a:p>
            <a:pPr lvl="0"/>
            <a:r>
              <a:rPr lang="en-US" dirty="0"/>
              <a:t>Click to edit Master text styles</a:t>
            </a:r>
          </a:p>
          <a:p>
            <a:pPr lvl="1"/>
            <a:r>
              <a:rPr lang="en-US" dirty="0"/>
              <a:t>Second level</a:t>
            </a:r>
          </a:p>
          <a:p>
            <a:pPr lvl="2"/>
            <a:r>
              <a:rPr lang="en-US" dirty="0"/>
              <a:t>Third level</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74680" y="367763"/>
            <a:ext cx="1942857" cy="1942857"/>
          </a:xfrm>
          <a:prstGeom prst="rect">
            <a:avLst/>
          </a:prstGeom>
        </p:spPr>
      </p:pic>
    </p:spTree>
    <p:extLst>
      <p:ext uri="{BB962C8B-B14F-4D97-AF65-F5344CB8AC3E}">
        <p14:creationId xmlns:p14="http://schemas.microsoft.com/office/powerpoint/2010/main" val="34765425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ection Header - Goal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5" y="3422224"/>
            <a:ext cx="8668603" cy="1325563"/>
          </a:xfrm>
        </p:spPr>
        <p:txBody>
          <a:bodyPr>
            <a:normAutofit/>
          </a:bodyPr>
          <a:lstStyle>
            <a:lvl1pPr>
              <a:defRPr sz="4396">
                <a:solidFill>
                  <a:schemeClr val="bg1"/>
                </a:solidFill>
              </a:defRPr>
            </a:lvl1pPr>
          </a:lstStyle>
          <a:p>
            <a:r>
              <a:rPr lang="en-US" dirty="0"/>
              <a:t>Click to edit Master title style</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23467" y="3119924"/>
            <a:ext cx="1917460" cy="1930159"/>
          </a:xfrm>
          <a:prstGeom prst="rect">
            <a:avLst/>
          </a:prstGeom>
        </p:spPr>
      </p:pic>
    </p:spTree>
    <p:extLst>
      <p:ext uri="{BB962C8B-B14F-4D97-AF65-F5344CB8AC3E}">
        <p14:creationId xmlns:p14="http://schemas.microsoft.com/office/powerpoint/2010/main" val="34879408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Goal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7" y="676412"/>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4"/>
            <a:ext cx="10515600" cy="4148919"/>
          </a:xfrm>
        </p:spPr>
        <p:txBody>
          <a:bodyPr/>
          <a:lstStyle/>
          <a:p>
            <a:pPr lvl="0"/>
            <a:r>
              <a:rPr lang="en-US" dirty="0"/>
              <a:t>Click to edit Master text styles</a:t>
            </a:r>
          </a:p>
          <a:p>
            <a:pPr lvl="1"/>
            <a:r>
              <a:rPr lang="en-US" dirty="0"/>
              <a:t>Second level</a:t>
            </a:r>
          </a:p>
          <a:p>
            <a:pPr lvl="2"/>
            <a:r>
              <a:rPr lang="en-US" dirty="0"/>
              <a:t>Third level</a:t>
            </a:r>
          </a:p>
        </p:txBody>
      </p: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00075" y="374112"/>
            <a:ext cx="1917460" cy="1930159"/>
          </a:xfrm>
          <a:prstGeom prst="rect">
            <a:avLst/>
          </a:prstGeom>
        </p:spPr>
      </p:pic>
    </p:spTree>
    <p:extLst>
      <p:ext uri="{BB962C8B-B14F-4D97-AF65-F5344CB8AC3E}">
        <p14:creationId xmlns:p14="http://schemas.microsoft.com/office/powerpoint/2010/main" val="59330387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ection Header - Governm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5" y="3422224"/>
            <a:ext cx="8668603" cy="1325563"/>
          </a:xfrm>
        </p:spPr>
        <p:txBody>
          <a:bodyPr>
            <a:normAutofit/>
          </a:bodyPr>
          <a:lstStyle>
            <a:lvl1pPr>
              <a:defRPr sz="4396">
                <a:solidFill>
                  <a:schemeClr val="bg1"/>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23467" y="3119924"/>
            <a:ext cx="1917460" cy="1930159"/>
          </a:xfrm>
          <a:prstGeom prst="rect">
            <a:avLst/>
          </a:prstGeom>
        </p:spPr>
      </p:pic>
    </p:spTree>
    <p:extLst>
      <p:ext uri="{BB962C8B-B14F-4D97-AF65-F5344CB8AC3E}">
        <p14:creationId xmlns:p14="http://schemas.microsoft.com/office/powerpoint/2010/main" val="31141062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Governm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7" y="676412"/>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4"/>
            <a:ext cx="10515600" cy="4148919"/>
          </a:xfrm>
        </p:spPr>
        <p:txBody>
          <a:bodyPr/>
          <a:lstStyle/>
          <a:p>
            <a:pPr lvl="0"/>
            <a:r>
              <a:rPr lang="en-US" dirty="0"/>
              <a:t>Click to edit Master text styles</a:t>
            </a:r>
          </a:p>
          <a:p>
            <a:pPr lvl="1"/>
            <a:r>
              <a:rPr lang="en-US" dirty="0"/>
              <a:t>Second level</a:t>
            </a:r>
          </a:p>
          <a:p>
            <a:pPr lvl="2"/>
            <a:r>
              <a:rPr lang="en-US" dirty="0"/>
              <a:t>Third level</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00075" y="374112"/>
            <a:ext cx="1917460" cy="1930159"/>
          </a:xfrm>
          <a:prstGeom prst="rect">
            <a:avLst/>
          </a:prstGeom>
        </p:spPr>
      </p:pic>
    </p:spTree>
    <p:extLst>
      <p:ext uri="{BB962C8B-B14F-4D97-AF65-F5344CB8AC3E}">
        <p14:creationId xmlns:p14="http://schemas.microsoft.com/office/powerpoint/2010/main" val="342476676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ection Header - Litigation, Congressional Activity such as hearing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5" y="3422224"/>
            <a:ext cx="8668603" cy="1325563"/>
          </a:xfrm>
        </p:spPr>
        <p:txBody>
          <a:bodyPr>
            <a:normAutofit/>
          </a:bodyPr>
          <a:lstStyle>
            <a:lvl1pPr>
              <a:defRPr sz="4396">
                <a:solidFill>
                  <a:schemeClr val="bg1"/>
                </a:solidFill>
              </a:defRPr>
            </a:lvl1pPr>
          </a:lstStyle>
          <a:p>
            <a:r>
              <a:rPr lang="en-US" dirty="0"/>
              <a:t>Click to edit Master title style</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23467" y="3119924"/>
            <a:ext cx="1917460" cy="1930159"/>
          </a:xfrm>
          <a:prstGeom prst="rect">
            <a:avLst/>
          </a:prstGeom>
        </p:spPr>
      </p:pic>
    </p:spTree>
    <p:extLst>
      <p:ext uri="{BB962C8B-B14F-4D97-AF65-F5344CB8AC3E}">
        <p14:creationId xmlns:p14="http://schemas.microsoft.com/office/powerpoint/2010/main" val="5574012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Litigation, Congressional Activity such as hearing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7" y="676412"/>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4"/>
            <a:ext cx="10515600" cy="4148919"/>
          </a:xfrm>
        </p:spPr>
        <p:txBody>
          <a:bodyPr/>
          <a:lstStyle/>
          <a:p>
            <a:pPr lvl="0"/>
            <a:r>
              <a:rPr lang="en-US" dirty="0"/>
              <a:t>Click to edit Master text styles</a:t>
            </a:r>
          </a:p>
          <a:p>
            <a:pPr lvl="1"/>
            <a:r>
              <a:rPr lang="en-US" dirty="0"/>
              <a:t>Second level</a:t>
            </a:r>
          </a:p>
          <a:p>
            <a:pPr lvl="2"/>
            <a:r>
              <a:rPr lang="en-US" dirty="0"/>
              <a:t>Third level</a:t>
            </a:r>
          </a:p>
        </p:txBody>
      </p: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00075" y="374112"/>
            <a:ext cx="1917460" cy="1930159"/>
          </a:xfrm>
          <a:prstGeom prst="rect">
            <a:avLst/>
          </a:prstGeom>
        </p:spPr>
      </p:pic>
    </p:spTree>
    <p:extLst>
      <p:ext uri="{BB962C8B-B14F-4D97-AF65-F5344CB8AC3E}">
        <p14:creationId xmlns:p14="http://schemas.microsoft.com/office/powerpoint/2010/main" val="190908135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ection Header - Litigation, Legal Matter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5" y="3422224"/>
            <a:ext cx="8668603" cy="1325563"/>
          </a:xfrm>
        </p:spPr>
        <p:txBody>
          <a:bodyPr>
            <a:normAutofit/>
          </a:bodyPr>
          <a:lstStyle>
            <a:lvl1pPr>
              <a:defRPr sz="4396">
                <a:solidFill>
                  <a:schemeClr val="bg1"/>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0769" y="3126275"/>
            <a:ext cx="1930159" cy="1917460"/>
          </a:xfrm>
          <a:prstGeom prst="rect">
            <a:avLst/>
          </a:prstGeom>
        </p:spPr>
      </p:pic>
    </p:spTree>
    <p:extLst>
      <p:ext uri="{BB962C8B-B14F-4D97-AF65-F5344CB8AC3E}">
        <p14:creationId xmlns:p14="http://schemas.microsoft.com/office/powerpoint/2010/main" val="118487778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Litigation, Legal Matter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7" y="676412"/>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4"/>
            <a:ext cx="10515600" cy="4148919"/>
          </a:xfrm>
        </p:spPr>
        <p:txBody>
          <a:bodyPr/>
          <a:lstStyle/>
          <a:p>
            <a:pPr lvl="0"/>
            <a:r>
              <a:rPr lang="en-US" dirty="0"/>
              <a:t>Click to edit Master text styles</a:t>
            </a:r>
          </a:p>
          <a:p>
            <a:pPr lvl="1"/>
            <a:r>
              <a:rPr lang="en-US" dirty="0"/>
              <a:t>Second level</a:t>
            </a:r>
          </a:p>
          <a:p>
            <a:pPr lvl="2"/>
            <a:r>
              <a:rPr lang="en-US" dirty="0"/>
              <a:t>Third level</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87378" y="380463"/>
            <a:ext cx="1930159" cy="1917460"/>
          </a:xfrm>
          <a:prstGeom prst="rect">
            <a:avLst/>
          </a:prstGeom>
        </p:spPr>
      </p:pic>
    </p:spTree>
    <p:extLst>
      <p:ext uri="{BB962C8B-B14F-4D97-AF65-F5344CB8AC3E}">
        <p14:creationId xmlns:p14="http://schemas.microsoft.com/office/powerpoint/2010/main" val="35101376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CDF9601-DC08-4556-BFCC-6E8A4998EC4A}"/>
              </a:ext>
            </a:extLst>
          </p:cNvPr>
          <p:cNvSpPr/>
          <p:nvPr userDrawn="1"/>
        </p:nvSpPr>
        <p:spPr>
          <a:xfrm>
            <a:off x="0" y="2"/>
            <a:ext cx="12192000" cy="1814945"/>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98" dirty="0"/>
          </a:p>
        </p:txBody>
      </p:sp>
      <p:sp>
        <p:nvSpPr>
          <p:cNvPr id="2" name="Title 1"/>
          <p:cNvSpPr>
            <a:spLocks noGrp="1"/>
          </p:cNvSpPr>
          <p:nvPr>
            <p:ph type="title" hasCustomPrompt="1"/>
          </p:nvPr>
        </p:nvSpPr>
        <p:spPr>
          <a:xfrm>
            <a:off x="0" y="2"/>
            <a:ext cx="12192000" cy="1814945"/>
          </a:xfrm>
        </p:spPr>
        <p:txBody>
          <a:bodyPr/>
          <a:lstStyle>
            <a:lvl1pPr algn="ctr">
              <a:defRPr lang="en-US" sz="4796" kern="1200" dirty="0" smtClean="0">
                <a:solidFill>
                  <a:schemeClr val="bg1"/>
                </a:solidFill>
                <a:latin typeface="Arial" panose="020B0604020202020204" pitchFamily="34" charset="0"/>
                <a:ea typeface="+mj-ea"/>
                <a:cs typeface="Arial" panose="020B0604020202020204" pitchFamily="34" charset="0"/>
              </a:defRPr>
            </a:lvl1pPr>
          </a:lstStyle>
          <a:p>
            <a:r>
              <a:rPr lang="en-US" dirty="0"/>
              <a:t>Title</a:t>
            </a:r>
          </a:p>
        </p:txBody>
      </p:sp>
      <p:sp>
        <p:nvSpPr>
          <p:cNvPr id="4" name="Text Placeholder 2">
            <a:extLst>
              <a:ext uri="{FF2B5EF4-FFF2-40B4-BE49-F238E27FC236}">
                <a16:creationId xmlns:a16="http://schemas.microsoft.com/office/drawing/2014/main" id="{EECFF6B8-423A-429B-A4AB-49223294889F}"/>
              </a:ext>
            </a:extLst>
          </p:cNvPr>
          <p:cNvSpPr>
            <a:spLocks noGrp="1"/>
          </p:cNvSpPr>
          <p:nvPr>
            <p:ph type="body" sz="quarter" idx="10"/>
          </p:nvPr>
        </p:nvSpPr>
        <p:spPr>
          <a:xfrm>
            <a:off x="2132770" y="4814650"/>
            <a:ext cx="2041525" cy="1379537"/>
          </a:xfrm>
        </p:spPr>
        <p:txBody>
          <a:bodyPr>
            <a:normAutofit/>
          </a:bodyPr>
          <a:lstStyle>
            <a:lvl1pPr>
              <a:defRPr sz="2398"/>
            </a:lvl1pPr>
          </a:lstStyle>
          <a:p>
            <a:endParaRPr lang="en-US" dirty="0"/>
          </a:p>
        </p:txBody>
      </p:sp>
      <p:sp>
        <p:nvSpPr>
          <p:cNvPr id="5" name="Text Placeholder 3">
            <a:extLst>
              <a:ext uri="{FF2B5EF4-FFF2-40B4-BE49-F238E27FC236}">
                <a16:creationId xmlns:a16="http://schemas.microsoft.com/office/drawing/2014/main" id="{BA6FD2CA-F7FA-4F67-BAA7-77A5FFA2DE6E}"/>
              </a:ext>
            </a:extLst>
          </p:cNvPr>
          <p:cNvSpPr>
            <a:spLocks noGrp="1"/>
          </p:cNvSpPr>
          <p:nvPr>
            <p:ph type="body" sz="quarter" idx="11"/>
          </p:nvPr>
        </p:nvSpPr>
        <p:spPr>
          <a:xfrm>
            <a:off x="5025194" y="4814650"/>
            <a:ext cx="2041525" cy="1379537"/>
          </a:xfrm>
        </p:spPr>
        <p:txBody>
          <a:bodyPr>
            <a:normAutofit/>
          </a:bodyPr>
          <a:lstStyle>
            <a:lvl1pPr>
              <a:defRPr sz="2398"/>
            </a:lvl1pPr>
          </a:lstStyle>
          <a:p>
            <a:endParaRPr lang="en-US" dirty="0"/>
          </a:p>
        </p:txBody>
      </p:sp>
      <p:sp>
        <p:nvSpPr>
          <p:cNvPr id="6" name="Text Placeholder 4">
            <a:extLst>
              <a:ext uri="{FF2B5EF4-FFF2-40B4-BE49-F238E27FC236}">
                <a16:creationId xmlns:a16="http://schemas.microsoft.com/office/drawing/2014/main" id="{283BDD14-B6BE-496B-A8BA-7B5A0D5EF2A7}"/>
              </a:ext>
            </a:extLst>
          </p:cNvPr>
          <p:cNvSpPr>
            <a:spLocks noGrp="1"/>
          </p:cNvSpPr>
          <p:nvPr>
            <p:ph type="body" sz="quarter" idx="12"/>
          </p:nvPr>
        </p:nvSpPr>
        <p:spPr>
          <a:xfrm>
            <a:off x="7917676" y="4814650"/>
            <a:ext cx="2041525" cy="1379537"/>
          </a:xfrm>
        </p:spPr>
        <p:txBody>
          <a:bodyPr>
            <a:normAutofit/>
          </a:bodyPr>
          <a:lstStyle>
            <a:lvl1pPr>
              <a:defRPr sz="2398"/>
            </a:lvl1pPr>
          </a:lstStyle>
          <a:p>
            <a:endParaRPr lang="en-US" dirty="0"/>
          </a:p>
        </p:txBody>
      </p:sp>
      <p:sp>
        <p:nvSpPr>
          <p:cNvPr id="7" name="Picture Placeholder 5">
            <a:extLst>
              <a:ext uri="{FF2B5EF4-FFF2-40B4-BE49-F238E27FC236}">
                <a16:creationId xmlns:a16="http://schemas.microsoft.com/office/drawing/2014/main" id="{595FD3CF-0E50-4879-86E4-361280618F01}"/>
              </a:ext>
            </a:extLst>
          </p:cNvPr>
          <p:cNvSpPr>
            <a:spLocks noGrp="1"/>
          </p:cNvSpPr>
          <p:nvPr>
            <p:ph type="pic" sz="quarter" idx="13"/>
          </p:nvPr>
        </p:nvSpPr>
        <p:spPr>
          <a:xfrm>
            <a:off x="2010532" y="2476262"/>
            <a:ext cx="2286000" cy="2286000"/>
          </a:xfrm>
        </p:spPr>
      </p:sp>
      <p:sp>
        <p:nvSpPr>
          <p:cNvPr id="8" name="Picture Placeholder 6">
            <a:extLst>
              <a:ext uri="{FF2B5EF4-FFF2-40B4-BE49-F238E27FC236}">
                <a16:creationId xmlns:a16="http://schemas.microsoft.com/office/drawing/2014/main" id="{8CE9F981-EB46-49BB-9211-EBB7465E9CEB}"/>
              </a:ext>
            </a:extLst>
          </p:cNvPr>
          <p:cNvSpPr>
            <a:spLocks noGrp="1"/>
          </p:cNvSpPr>
          <p:nvPr>
            <p:ph type="pic" sz="quarter" idx="14"/>
          </p:nvPr>
        </p:nvSpPr>
        <p:spPr>
          <a:xfrm>
            <a:off x="4902956" y="2476262"/>
            <a:ext cx="2286000" cy="2286000"/>
          </a:xfrm>
        </p:spPr>
      </p:sp>
      <p:sp>
        <p:nvSpPr>
          <p:cNvPr id="9" name="Picture Placeholder 7">
            <a:extLst>
              <a:ext uri="{FF2B5EF4-FFF2-40B4-BE49-F238E27FC236}">
                <a16:creationId xmlns:a16="http://schemas.microsoft.com/office/drawing/2014/main" id="{41925184-3F72-429D-8A4F-FD83F31E6711}"/>
              </a:ext>
            </a:extLst>
          </p:cNvPr>
          <p:cNvSpPr>
            <a:spLocks noGrp="1"/>
          </p:cNvSpPr>
          <p:nvPr>
            <p:ph type="pic" sz="quarter" idx="15"/>
          </p:nvPr>
        </p:nvSpPr>
        <p:spPr>
          <a:xfrm>
            <a:off x="7795439" y="2476262"/>
            <a:ext cx="2286000" cy="2286000"/>
          </a:xfrm>
        </p:spPr>
      </p:sp>
    </p:spTree>
    <p:extLst>
      <p:ext uri="{BB962C8B-B14F-4D97-AF65-F5344CB8AC3E}">
        <p14:creationId xmlns:p14="http://schemas.microsoft.com/office/powerpoint/2010/main" val="357879349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Section Header - Matters affecting the countr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5" y="3422224"/>
            <a:ext cx="8668603" cy="1325563"/>
          </a:xfrm>
        </p:spPr>
        <p:txBody>
          <a:bodyPr>
            <a:normAutofit/>
          </a:bodyPr>
          <a:lstStyle>
            <a:lvl1pPr>
              <a:defRPr sz="4396">
                <a:solidFill>
                  <a:schemeClr val="bg1"/>
                </a:solidFill>
              </a:defRPr>
            </a:lvl1pPr>
          </a:lstStyle>
          <a:p>
            <a:r>
              <a:rPr lang="en-US" dirty="0"/>
              <a:t>Click to edit Master title style</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0769" y="3119924"/>
            <a:ext cx="1930159" cy="1930159"/>
          </a:xfrm>
          <a:prstGeom prst="rect">
            <a:avLst/>
          </a:prstGeom>
        </p:spPr>
      </p:pic>
    </p:spTree>
    <p:extLst>
      <p:ext uri="{BB962C8B-B14F-4D97-AF65-F5344CB8AC3E}">
        <p14:creationId xmlns:p14="http://schemas.microsoft.com/office/powerpoint/2010/main" val="344196987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Matters affecting the countr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7" y="676412"/>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4"/>
            <a:ext cx="10515600" cy="4148919"/>
          </a:xfrm>
        </p:spPr>
        <p:txBody>
          <a:bodyPr/>
          <a:lstStyle/>
          <a:p>
            <a:pPr lvl="0"/>
            <a:r>
              <a:rPr lang="en-US" dirty="0"/>
              <a:t>Click to edit Master text styles</a:t>
            </a:r>
          </a:p>
          <a:p>
            <a:pPr lvl="1"/>
            <a:r>
              <a:rPr lang="en-US" dirty="0"/>
              <a:t>Second level</a:t>
            </a:r>
          </a:p>
          <a:p>
            <a:pPr lvl="2"/>
            <a:r>
              <a:rPr lang="en-US" dirty="0"/>
              <a:t>Third level</a:t>
            </a:r>
          </a:p>
        </p:txBody>
      </p: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87378" y="374112"/>
            <a:ext cx="1930159" cy="1930159"/>
          </a:xfrm>
          <a:prstGeom prst="rect">
            <a:avLst/>
          </a:prstGeom>
        </p:spPr>
      </p:pic>
    </p:spTree>
    <p:extLst>
      <p:ext uri="{BB962C8B-B14F-4D97-AF65-F5344CB8AC3E}">
        <p14:creationId xmlns:p14="http://schemas.microsoft.com/office/powerpoint/2010/main" val="113826262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Section Header - Medicare, Medicaid, Clinic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5" y="3422224"/>
            <a:ext cx="8668603" cy="1325563"/>
          </a:xfrm>
        </p:spPr>
        <p:txBody>
          <a:bodyPr>
            <a:normAutofit/>
          </a:bodyPr>
          <a:lstStyle>
            <a:lvl1pPr>
              <a:defRPr sz="4396">
                <a:solidFill>
                  <a:schemeClr val="bg1"/>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0769" y="3119924"/>
            <a:ext cx="1930159" cy="1930159"/>
          </a:xfrm>
          <a:prstGeom prst="rect">
            <a:avLst/>
          </a:prstGeom>
        </p:spPr>
      </p:pic>
    </p:spTree>
    <p:extLst>
      <p:ext uri="{BB962C8B-B14F-4D97-AF65-F5344CB8AC3E}">
        <p14:creationId xmlns:p14="http://schemas.microsoft.com/office/powerpoint/2010/main" val="315324450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Medicare, Medicaid, Clinic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7" y="676412"/>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4"/>
            <a:ext cx="10515600" cy="4148919"/>
          </a:xfrm>
        </p:spPr>
        <p:txBody>
          <a:bodyPr/>
          <a:lstStyle/>
          <a:p>
            <a:pPr lvl="0"/>
            <a:r>
              <a:rPr lang="en-US" dirty="0"/>
              <a:t>Click to edit Master text styles</a:t>
            </a:r>
          </a:p>
          <a:p>
            <a:pPr lvl="1"/>
            <a:r>
              <a:rPr lang="en-US" dirty="0"/>
              <a:t>Second level</a:t>
            </a:r>
          </a:p>
          <a:p>
            <a:pPr lvl="2"/>
            <a:r>
              <a:rPr lang="en-US" dirty="0"/>
              <a:t>Third level</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87378" y="374112"/>
            <a:ext cx="1930159" cy="1930159"/>
          </a:xfrm>
          <a:prstGeom prst="rect">
            <a:avLst/>
          </a:prstGeom>
        </p:spPr>
      </p:pic>
    </p:spTree>
    <p:extLst>
      <p:ext uri="{BB962C8B-B14F-4D97-AF65-F5344CB8AC3E}">
        <p14:creationId xmlns:p14="http://schemas.microsoft.com/office/powerpoint/2010/main" val="355116815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ection Header - Medicare, Medicaid, Clinical_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5" y="3422224"/>
            <a:ext cx="8668603" cy="1325563"/>
          </a:xfrm>
        </p:spPr>
        <p:txBody>
          <a:bodyPr>
            <a:normAutofit/>
          </a:bodyPr>
          <a:lstStyle>
            <a:lvl1pPr>
              <a:defRPr sz="4396">
                <a:solidFill>
                  <a:schemeClr val="bg1"/>
                </a:solidFill>
              </a:defRPr>
            </a:lvl1pPr>
          </a:lstStyle>
          <a:p>
            <a:r>
              <a:rPr lang="en-US" dirty="0"/>
              <a:t>Click to edit Master title style</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23467" y="3126275"/>
            <a:ext cx="1917460" cy="1917460"/>
          </a:xfrm>
          <a:prstGeom prst="rect">
            <a:avLst/>
          </a:prstGeom>
        </p:spPr>
      </p:pic>
    </p:spTree>
    <p:extLst>
      <p:ext uri="{BB962C8B-B14F-4D97-AF65-F5344CB8AC3E}">
        <p14:creationId xmlns:p14="http://schemas.microsoft.com/office/powerpoint/2010/main" val="345238970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Medicare, Medicaid, Clinical_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7" y="676412"/>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4"/>
            <a:ext cx="10515600" cy="4148919"/>
          </a:xfrm>
        </p:spPr>
        <p:txBody>
          <a:bodyPr/>
          <a:lstStyle/>
          <a:p>
            <a:pPr lvl="0"/>
            <a:r>
              <a:rPr lang="en-US" dirty="0"/>
              <a:t>Click to edit Master text styles</a:t>
            </a:r>
          </a:p>
          <a:p>
            <a:pPr lvl="1"/>
            <a:r>
              <a:rPr lang="en-US" dirty="0"/>
              <a:t>Second level</a:t>
            </a:r>
          </a:p>
          <a:p>
            <a:pPr lvl="2"/>
            <a:r>
              <a:rPr lang="en-US" dirty="0"/>
              <a:t>Third level</a:t>
            </a:r>
          </a:p>
        </p:txBody>
      </p: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00075" y="380463"/>
            <a:ext cx="1917460" cy="1917460"/>
          </a:xfrm>
          <a:prstGeom prst="rect">
            <a:avLst/>
          </a:prstGeom>
        </p:spPr>
      </p:pic>
    </p:spTree>
    <p:extLst>
      <p:ext uri="{BB962C8B-B14F-4D97-AF65-F5344CB8AC3E}">
        <p14:creationId xmlns:p14="http://schemas.microsoft.com/office/powerpoint/2010/main" val="77300143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Section Header - Membership">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5" y="3422224"/>
            <a:ext cx="8668603" cy="1325563"/>
          </a:xfrm>
        </p:spPr>
        <p:txBody>
          <a:bodyPr>
            <a:normAutofit/>
          </a:bodyPr>
          <a:lstStyle>
            <a:lvl1pPr>
              <a:defRPr sz="4396">
                <a:solidFill>
                  <a:schemeClr val="bg1"/>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23467" y="3119924"/>
            <a:ext cx="1917460" cy="1930159"/>
          </a:xfrm>
          <a:prstGeom prst="rect">
            <a:avLst/>
          </a:prstGeom>
        </p:spPr>
      </p:pic>
    </p:spTree>
    <p:extLst>
      <p:ext uri="{BB962C8B-B14F-4D97-AF65-F5344CB8AC3E}">
        <p14:creationId xmlns:p14="http://schemas.microsoft.com/office/powerpoint/2010/main" val="402077359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Membership">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7" y="676412"/>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4"/>
            <a:ext cx="10515600" cy="4148919"/>
          </a:xfrm>
        </p:spPr>
        <p:txBody>
          <a:bodyPr/>
          <a:lstStyle/>
          <a:p>
            <a:pPr lvl="0"/>
            <a:r>
              <a:rPr lang="en-US" dirty="0"/>
              <a:t>Click to edit Master text styles</a:t>
            </a:r>
          </a:p>
          <a:p>
            <a:pPr lvl="1"/>
            <a:r>
              <a:rPr lang="en-US" dirty="0"/>
              <a:t>Second level</a:t>
            </a:r>
          </a:p>
          <a:p>
            <a:pPr lvl="2"/>
            <a:r>
              <a:rPr lang="en-US" dirty="0"/>
              <a:t>Third level</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00075" y="374112"/>
            <a:ext cx="1917460" cy="1930159"/>
          </a:xfrm>
          <a:prstGeom prst="rect">
            <a:avLst/>
          </a:prstGeom>
        </p:spPr>
      </p:pic>
    </p:spTree>
    <p:extLst>
      <p:ext uri="{BB962C8B-B14F-4D97-AF65-F5344CB8AC3E}">
        <p14:creationId xmlns:p14="http://schemas.microsoft.com/office/powerpoint/2010/main" val="177412150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Section Header - Quality Improvement, Meeting-Working Towards Goal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5" y="3422224"/>
            <a:ext cx="8668603" cy="1325563"/>
          </a:xfrm>
        </p:spPr>
        <p:txBody>
          <a:bodyPr>
            <a:normAutofit/>
          </a:bodyPr>
          <a:lstStyle>
            <a:lvl1pPr>
              <a:defRPr sz="4396">
                <a:solidFill>
                  <a:schemeClr val="bg1"/>
                </a:solidFill>
              </a:defRPr>
            </a:lvl1pPr>
          </a:lstStyle>
          <a:p>
            <a:r>
              <a:rPr lang="en-US" dirty="0"/>
              <a:t>Click to edit Master title style</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23467" y="3119924"/>
            <a:ext cx="1917460" cy="1930159"/>
          </a:xfrm>
          <a:prstGeom prst="rect">
            <a:avLst/>
          </a:prstGeom>
        </p:spPr>
      </p:pic>
    </p:spTree>
    <p:extLst>
      <p:ext uri="{BB962C8B-B14F-4D97-AF65-F5344CB8AC3E}">
        <p14:creationId xmlns:p14="http://schemas.microsoft.com/office/powerpoint/2010/main" val="350584439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Quality Improvement, Meeting-Working Towards Goal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7" y="676412"/>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4"/>
            <a:ext cx="10515600" cy="4148919"/>
          </a:xfrm>
        </p:spPr>
        <p:txBody>
          <a:bodyPr/>
          <a:lstStyle/>
          <a:p>
            <a:pPr lvl="0"/>
            <a:r>
              <a:rPr lang="en-US" dirty="0"/>
              <a:t>Click to edit Master text styles</a:t>
            </a:r>
          </a:p>
          <a:p>
            <a:pPr lvl="1"/>
            <a:r>
              <a:rPr lang="en-US" dirty="0"/>
              <a:t>Second level</a:t>
            </a:r>
          </a:p>
          <a:p>
            <a:pPr lvl="2"/>
            <a:r>
              <a:rPr lang="en-US" dirty="0"/>
              <a:t>Third level</a:t>
            </a:r>
          </a:p>
        </p:txBody>
      </p: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00075" y="374112"/>
            <a:ext cx="1917460" cy="1930159"/>
          </a:xfrm>
          <a:prstGeom prst="rect">
            <a:avLst/>
          </a:prstGeom>
        </p:spPr>
      </p:pic>
    </p:spTree>
    <p:extLst>
      <p:ext uri="{BB962C8B-B14F-4D97-AF65-F5344CB8AC3E}">
        <p14:creationId xmlns:p14="http://schemas.microsoft.com/office/powerpoint/2010/main" val="300970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ample Tabl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988858" y="684557"/>
            <a:ext cx="8214815" cy="1325563"/>
          </a:xfrm>
        </p:spPr>
        <p:txBody>
          <a:bodyPr/>
          <a:lstStyle>
            <a:lvl1pPr>
              <a:defRPr/>
            </a:lvl1pPr>
          </a:lstStyle>
          <a:p>
            <a:r>
              <a:rPr lang="en-US" dirty="0"/>
              <a:t>Sample Table</a:t>
            </a:r>
          </a:p>
        </p:txBody>
      </p:sp>
      <p:sp>
        <p:nvSpPr>
          <p:cNvPr id="8" name="Picture Placeholder 5">
            <a:extLst>
              <a:ext uri="{FF2B5EF4-FFF2-40B4-BE49-F238E27FC236}">
                <a16:creationId xmlns:a16="http://schemas.microsoft.com/office/drawing/2014/main" id="{595FD3CF-0E50-4879-86E4-361280618F01}"/>
              </a:ext>
            </a:extLst>
          </p:cNvPr>
          <p:cNvSpPr>
            <a:spLocks noGrp="1"/>
          </p:cNvSpPr>
          <p:nvPr>
            <p:ph type="pic" sz="quarter" idx="13"/>
          </p:nvPr>
        </p:nvSpPr>
        <p:spPr>
          <a:xfrm>
            <a:off x="662236" y="204336"/>
            <a:ext cx="2286000" cy="2286000"/>
          </a:xfrm>
        </p:spPr>
      </p:sp>
    </p:spTree>
    <p:extLst>
      <p:ext uri="{BB962C8B-B14F-4D97-AF65-F5344CB8AC3E}">
        <p14:creationId xmlns:p14="http://schemas.microsoft.com/office/powerpoint/2010/main" val="348902139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Section Header - Quality Initiativ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5" y="3422224"/>
            <a:ext cx="8668603" cy="1325563"/>
          </a:xfrm>
        </p:spPr>
        <p:txBody>
          <a:bodyPr>
            <a:normAutofit/>
          </a:bodyPr>
          <a:lstStyle>
            <a:lvl1pPr>
              <a:defRPr sz="4396">
                <a:solidFill>
                  <a:schemeClr val="bg1"/>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23467" y="3126275"/>
            <a:ext cx="1917460" cy="1917460"/>
          </a:xfrm>
          <a:prstGeom prst="rect">
            <a:avLst/>
          </a:prstGeom>
        </p:spPr>
      </p:pic>
    </p:spTree>
    <p:extLst>
      <p:ext uri="{BB962C8B-B14F-4D97-AF65-F5344CB8AC3E}">
        <p14:creationId xmlns:p14="http://schemas.microsoft.com/office/powerpoint/2010/main" val="75213891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Quality Initiativ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7" y="676412"/>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4"/>
            <a:ext cx="10515600" cy="4148919"/>
          </a:xfrm>
        </p:spPr>
        <p:txBody>
          <a:bodyPr/>
          <a:lstStyle/>
          <a:p>
            <a:pPr lvl="0"/>
            <a:r>
              <a:rPr lang="en-US" dirty="0"/>
              <a:t>Click to edit Master text styles</a:t>
            </a:r>
          </a:p>
          <a:p>
            <a:pPr lvl="1"/>
            <a:r>
              <a:rPr lang="en-US" dirty="0"/>
              <a:t>Second level</a:t>
            </a:r>
          </a:p>
          <a:p>
            <a:pPr lvl="2"/>
            <a:r>
              <a:rPr lang="en-US" dirty="0"/>
              <a:t>Third level</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00075" y="380463"/>
            <a:ext cx="1917460" cy="1917460"/>
          </a:xfrm>
          <a:prstGeom prst="rect">
            <a:avLst/>
          </a:prstGeom>
        </p:spPr>
      </p:pic>
    </p:spTree>
    <p:extLst>
      <p:ext uri="{BB962C8B-B14F-4D97-AF65-F5344CB8AC3E}">
        <p14:creationId xmlns:p14="http://schemas.microsoft.com/office/powerpoint/2010/main" val="332020574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Section Header - Regulations, Important Document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5" y="3422224"/>
            <a:ext cx="8668603" cy="1325563"/>
          </a:xfrm>
        </p:spPr>
        <p:txBody>
          <a:bodyPr>
            <a:normAutofit/>
          </a:bodyPr>
          <a:lstStyle>
            <a:lvl1pPr>
              <a:defRPr sz="4396">
                <a:solidFill>
                  <a:schemeClr val="bg1"/>
                </a:solidFill>
              </a:defRPr>
            </a:lvl1pPr>
          </a:lstStyle>
          <a:p>
            <a:r>
              <a:rPr lang="en-US" dirty="0"/>
              <a:t>Click to edit Master title style</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0769" y="3119924"/>
            <a:ext cx="1930159" cy="1930159"/>
          </a:xfrm>
          <a:prstGeom prst="rect">
            <a:avLst/>
          </a:prstGeom>
        </p:spPr>
      </p:pic>
    </p:spTree>
    <p:extLst>
      <p:ext uri="{BB962C8B-B14F-4D97-AF65-F5344CB8AC3E}">
        <p14:creationId xmlns:p14="http://schemas.microsoft.com/office/powerpoint/2010/main" val="30990801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Regulations, Important Document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7" y="676412"/>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4"/>
            <a:ext cx="10515600" cy="4148919"/>
          </a:xfrm>
        </p:spPr>
        <p:txBody>
          <a:bodyPr/>
          <a:lstStyle/>
          <a:p>
            <a:pPr lvl="0"/>
            <a:r>
              <a:rPr lang="en-US" dirty="0"/>
              <a:t>Click to edit Master text styles</a:t>
            </a:r>
          </a:p>
          <a:p>
            <a:pPr lvl="1"/>
            <a:r>
              <a:rPr lang="en-US" dirty="0"/>
              <a:t>Second level</a:t>
            </a:r>
          </a:p>
          <a:p>
            <a:pPr lvl="2"/>
            <a:r>
              <a:rPr lang="en-US" dirty="0"/>
              <a:t>Third level</a:t>
            </a:r>
          </a:p>
        </p:txBody>
      </p: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87378" y="374112"/>
            <a:ext cx="1930159" cy="1930159"/>
          </a:xfrm>
          <a:prstGeom prst="rect">
            <a:avLst/>
          </a:prstGeom>
        </p:spPr>
      </p:pic>
    </p:spTree>
    <p:extLst>
      <p:ext uri="{BB962C8B-B14F-4D97-AF65-F5344CB8AC3E}">
        <p14:creationId xmlns:p14="http://schemas.microsoft.com/office/powerpoint/2010/main" val="405666588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Section Header - Regulatory, To Do List, Actions-Next Step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5" y="3422224"/>
            <a:ext cx="8668603" cy="1325563"/>
          </a:xfrm>
        </p:spPr>
        <p:txBody>
          <a:bodyPr>
            <a:normAutofit/>
          </a:bodyPr>
          <a:lstStyle>
            <a:lvl1pPr>
              <a:defRPr sz="4396">
                <a:solidFill>
                  <a:schemeClr val="bg1"/>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23467" y="3119924"/>
            <a:ext cx="1917460" cy="1930159"/>
          </a:xfrm>
          <a:prstGeom prst="rect">
            <a:avLst/>
          </a:prstGeom>
        </p:spPr>
      </p:pic>
    </p:spTree>
    <p:extLst>
      <p:ext uri="{BB962C8B-B14F-4D97-AF65-F5344CB8AC3E}">
        <p14:creationId xmlns:p14="http://schemas.microsoft.com/office/powerpoint/2010/main" val="19887211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Regulatory, To Do List, Actions-Next Step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7" y="676412"/>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4"/>
            <a:ext cx="10515600" cy="4148919"/>
          </a:xfrm>
        </p:spPr>
        <p:txBody>
          <a:bodyPr/>
          <a:lstStyle/>
          <a:p>
            <a:pPr lvl="0"/>
            <a:r>
              <a:rPr lang="en-US" dirty="0"/>
              <a:t>Click to edit Master text styles</a:t>
            </a:r>
          </a:p>
          <a:p>
            <a:pPr lvl="1"/>
            <a:r>
              <a:rPr lang="en-US" dirty="0"/>
              <a:t>Second level</a:t>
            </a:r>
          </a:p>
          <a:p>
            <a:pPr lvl="2"/>
            <a:r>
              <a:rPr lang="en-US" dirty="0"/>
              <a:t>Third level</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00075" y="374112"/>
            <a:ext cx="1917460" cy="1930159"/>
          </a:xfrm>
          <a:prstGeom prst="rect">
            <a:avLst/>
          </a:prstGeom>
        </p:spPr>
      </p:pic>
    </p:spTree>
    <p:extLst>
      <p:ext uri="{BB962C8B-B14F-4D97-AF65-F5344CB8AC3E}">
        <p14:creationId xmlns:p14="http://schemas.microsoft.com/office/powerpoint/2010/main" val="256265699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Section Header - Strategy, Futur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5" y="3422224"/>
            <a:ext cx="8668603" cy="1325563"/>
          </a:xfrm>
        </p:spPr>
        <p:txBody>
          <a:bodyPr>
            <a:normAutofit/>
          </a:bodyPr>
          <a:lstStyle>
            <a:lvl1pPr>
              <a:defRPr sz="4396">
                <a:solidFill>
                  <a:schemeClr val="bg1"/>
                </a:solidFill>
              </a:defRPr>
            </a:lvl1pPr>
          </a:lstStyle>
          <a:p>
            <a:r>
              <a:rPr lang="en-US" dirty="0"/>
              <a:t>Click to edit Master title style</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23467" y="3119924"/>
            <a:ext cx="1917460" cy="1930159"/>
          </a:xfrm>
          <a:prstGeom prst="rect">
            <a:avLst/>
          </a:prstGeom>
        </p:spPr>
      </p:pic>
    </p:spTree>
    <p:extLst>
      <p:ext uri="{BB962C8B-B14F-4D97-AF65-F5344CB8AC3E}">
        <p14:creationId xmlns:p14="http://schemas.microsoft.com/office/powerpoint/2010/main" val="409238524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Strategy, Futur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7" y="676412"/>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4"/>
            <a:ext cx="10515600" cy="4148919"/>
          </a:xfrm>
        </p:spPr>
        <p:txBody>
          <a:bodyPr/>
          <a:lstStyle/>
          <a:p>
            <a:pPr lvl="0"/>
            <a:r>
              <a:rPr lang="en-US" dirty="0"/>
              <a:t>Click to edit Master text styles</a:t>
            </a:r>
          </a:p>
          <a:p>
            <a:pPr lvl="1"/>
            <a:r>
              <a:rPr lang="en-US" dirty="0"/>
              <a:t>Second level</a:t>
            </a:r>
          </a:p>
          <a:p>
            <a:pPr lvl="2"/>
            <a:r>
              <a:rPr lang="en-US" dirty="0"/>
              <a:t>Third level</a:t>
            </a:r>
          </a:p>
        </p:txBody>
      </p: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00075" y="374112"/>
            <a:ext cx="1917460" cy="1930159"/>
          </a:xfrm>
          <a:prstGeom prst="rect">
            <a:avLst/>
          </a:prstGeom>
        </p:spPr>
      </p:pic>
    </p:spTree>
    <p:extLst>
      <p:ext uri="{BB962C8B-B14F-4D97-AF65-F5344CB8AC3E}">
        <p14:creationId xmlns:p14="http://schemas.microsoft.com/office/powerpoint/2010/main" val="153752007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Section Header - Strategy, Future_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5" y="3422224"/>
            <a:ext cx="8668603" cy="1325563"/>
          </a:xfrm>
        </p:spPr>
        <p:txBody>
          <a:bodyPr>
            <a:normAutofit/>
          </a:bodyPr>
          <a:lstStyle>
            <a:lvl1pPr>
              <a:defRPr sz="4396">
                <a:solidFill>
                  <a:schemeClr val="bg1"/>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23467" y="3119924"/>
            <a:ext cx="1917460" cy="1930159"/>
          </a:xfrm>
          <a:prstGeom prst="rect">
            <a:avLst/>
          </a:prstGeom>
        </p:spPr>
      </p:pic>
    </p:spTree>
    <p:extLst>
      <p:ext uri="{BB962C8B-B14F-4D97-AF65-F5344CB8AC3E}">
        <p14:creationId xmlns:p14="http://schemas.microsoft.com/office/powerpoint/2010/main" val="248263649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Strategy, Future_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7" y="676412"/>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4"/>
            <a:ext cx="10515600" cy="4148919"/>
          </a:xfrm>
        </p:spPr>
        <p:txBody>
          <a:bodyPr/>
          <a:lstStyle/>
          <a:p>
            <a:pPr lvl="0"/>
            <a:r>
              <a:rPr lang="en-US" dirty="0"/>
              <a:t>Click to edit Master text styles</a:t>
            </a:r>
          </a:p>
          <a:p>
            <a:pPr lvl="1"/>
            <a:r>
              <a:rPr lang="en-US" dirty="0"/>
              <a:t>Second level</a:t>
            </a:r>
          </a:p>
          <a:p>
            <a:pPr lvl="2"/>
            <a:r>
              <a:rPr lang="en-US" dirty="0"/>
              <a:t>Third level</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00075" y="374112"/>
            <a:ext cx="1917460" cy="1930159"/>
          </a:xfrm>
          <a:prstGeom prst="rect">
            <a:avLst/>
          </a:prstGeom>
        </p:spPr>
      </p:pic>
    </p:spTree>
    <p:extLst>
      <p:ext uri="{BB962C8B-B14F-4D97-AF65-F5344CB8AC3E}">
        <p14:creationId xmlns:p14="http://schemas.microsoft.com/office/powerpoint/2010/main" val="26311474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ample Char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948237" y="684557"/>
            <a:ext cx="8405564" cy="1325563"/>
          </a:xfrm>
        </p:spPr>
        <p:txBody>
          <a:bodyPr/>
          <a:lstStyle>
            <a:lvl1pPr>
              <a:defRPr/>
            </a:lvl1pPr>
          </a:lstStyle>
          <a:p>
            <a:r>
              <a:rPr lang="en-US" dirty="0"/>
              <a:t>Sample Chart</a:t>
            </a:r>
          </a:p>
        </p:txBody>
      </p:sp>
      <p:sp>
        <p:nvSpPr>
          <p:cNvPr id="7" name="Picture Placeholder 5">
            <a:extLst>
              <a:ext uri="{FF2B5EF4-FFF2-40B4-BE49-F238E27FC236}">
                <a16:creationId xmlns:a16="http://schemas.microsoft.com/office/drawing/2014/main" id="{595FD3CF-0E50-4879-86E4-361280618F01}"/>
              </a:ext>
            </a:extLst>
          </p:cNvPr>
          <p:cNvSpPr>
            <a:spLocks noGrp="1"/>
          </p:cNvSpPr>
          <p:nvPr>
            <p:ph type="pic" sz="quarter" idx="13"/>
          </p:nvPr>
        </p:nvSpPr>
        <p:spPr>
          <a:xfrm>
            <a:off x="662236" y="204336"/>
            <a:ext cx="2286000" cy="2286000"/>
          </a:xfrm>
        </p:spPr>
      </p:sp>
    </p:spTree>
    <p:extLst>
      <p:ext uri="{BB962C8B-B14F-4D97-AF65-F5344CB8AC3E}">
        <p14:creationId xmlns:p14="http://schemas.microsoft.com/office/powerpoint/2010/main" val="3055494255"/>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Section Header - To Do, Action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5" y="3422224"/>
            <a:ext cx="8668603" cy="1325563"/>
          </a:xfrm>
        </p:spPr>
        <p:txBody>
          <a:bodyPr>
            <a:normAutofit/>
          </a:bodyPr>
          <a:lstStyle>
            <a:lvl1pPr>
              <a:defRPr sz="4396">
                <a:solidFill>
                  <a:schemeClr val="bg1"/>
                </a:solidFill>
              </a:defRPr>
            </a:lvl1pPr>
          </a:lstStyle>
          <a:p>
            <a:r>
              <a:rPr lang="en-US" dirty="0"/>
              <a:t>Click to edit Master title style</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23467" y="3119924"/>
            <a:ext cx="1917460" cy="1930159"/>
          </a:xfrm>
          <a:prstGeom prst="rect">
            <a:avLst/>
          </a:prstGeom>
        </p:spPr>
      </p:pic>
    </p:spTree>
    <p:extLst>
      <p:ext uri="{BB962C8B-B14F-4D97-AF65-F5344CB8AC3E}">
        <p14:creationId xmlns:p14="http://schemas.microsoft.com/office/powerpoint/2010/main" val="239433188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To Do, Action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7" y="676412"/>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4"/>
            <a:ext cx="10515600" cy="4148919"/>
          </a:xfrm>
        </p:spPr>
        <p:txBody>
          <a:bodyPr/>
          <a:lstStyle/>
          <a:p>
            <a:pPr lvl="0"/>
            <a:r>
              <a:rPr lang="en-US" dirty="0"/>
              <a:t>Click to edit Master text styles</a:t>
            </a:r>
          </a:p>
          <a:p>
            <a:pPr lvl="1"/>
            <a:r>
              <a:rPr lang="en-US" dirty="0"/>
              <a:t>Second level</a:t>
            </a:r>
          </a:p>
          <a:p>
            <a:pPr lvl="2"/>
            <a:r>
              <a:rPr lang="en-US" dirty="0"/>
              <a:t>Third level</a:t>
            </a:r>
          </a:p>
        </p:txBody>
      </p: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00075" y="374112"/>
            <a:ext cx="1917460" cy="1930159"/>
          </a:xfrm>
          <a:prstGeom prst="rect">
            <a:avLst/>
          </a:prstGeom>
        </p:spPr>
      </p:pic>
    </p:spTree>
    <p:extLst>
      <p:ext uri="{BB962C8B-B14F-4D97-AF65-F5344CB8AC3E}">
        <p14:creationId xmlns:p14="http://schemas.microsoft.com/office/powerpoint/2010/main" val="243945550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Section Header - QI, Antipsychotic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5" y="3422224"/>
            <a:ext cx="8668603" cy="1325563"/>
          </a:xfrm>
        </p:spPr>
        <p:txBody>
          <a:bodyPr>
            <a:normAutofit/>
          </a:bodyPr>
          <a:lstStyle>
            <a:lvl1pPr>
              <a:defRPr sz="4396">
                <a:solidFill>
                  <a:schemeClr val="bg1"/>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0769" y="3113575"/>
            <a:ext cx="1930159" cy="1942857"/>
          </a:xfrm>
          <a:prstGeom prst="rect">
            <a:avLst/>
          </a:prstGeom>
        </p:spPr>
      </p:pic>
    </p:spTree>
    <p:extLst>
      <p:ext uri="{BB962C8B-B14F-4D97-AF65-F5344CB8AC3E}">
        <p14:creationId xmlns:p14="http://schemas.microsoft.com/office/powerpoint/2010/main" val="151355549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QI - Antipsychotic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7" y="676412"/>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4"/>
            <a:ext cx="10515600" cy="4148919"/>
          </a:xfrm>
        </p:spPr>
        <p:txBody>
          <a:bodyPr/>
          <a:lstStyle/>
          <a:p>
            <a:pPr lvl="0"/>
            <a:r>
              <a:rPr lang="en-US" dirty="0"/>
              <a:t>Click to edit Master text styles</a:t>
            </a:r>
          </a:p>
          <a:p>
            <a:pPr lvl="1"/>
            <a:r>
              <a:rPr lang="en-US" dirty="0"/>
              <a:t>Second level</a:t>
            </a:r>
          </a:p>
          <a:p>
            <a:pPr lvl="2"/>
            <a:r>
              <a:rPr lang="en-US" dirty="0"/>
              <a:t>Third level</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87378" y="367763"/>
            <a:ext cx="1930159" cy="1942857"/>
          </a:xfrm>
          <a:prstGeom prst="rect">
            <a:avLst/>
          </a:prstGeom>
        </p:spPr>
      </p:pic>
    </p:spTree>
    <p:extLst>
      <p:ext uri="{BB962C8B-B14F-4D97-AF65-F5344CB8AC3E}">
        <p14:creationId xmlns:p14="http://schemas.microsoft.com/office/powerpoint/2010/main" val="261183291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Section Header - QI, Customer Satisfac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5" y="3422224"/>
            <a:ext cx="8668603" cy="1325563"/>
          </a:xfrm>
        </p:spPr>
        <p:txBody>
          <a:bodyPr>
            <a:normAutofit/>
          </a:bodyPr>
          <a:lstStyle>
            <a:lvl1pPr>
              <a:defRPr sz="4396">
                <a:solidFill>
                  <a:schemeClr val="bg1"/>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8070" y="3113575"/>
            <a:ext cx="1942857" cy="1942857"/>
          </a:xfrm>
          <a:prstGeom prst="rect">
            <a:avLst/>
          </a:prstGeom>
        </p:spPr>
      </p:pic>
    </p:spTree>
    <p:extLst>
      <p:ext uri="{BB962C8B-B14F-4D97-AF65-F5344CB8AC3E}">
        <p14:creationId xmlns:p14="http://schemas.microsoft.com/office/powerpoint/2010/main" val="366465624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QI - Customer Satisfac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7" y="676412"/>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4"/>
            <a:ext cx="10515600" cy="4148919"/>
          </a:xfrm>
        </p:spPr>
        <p:txBody>
          <a:bodyPr/>
          <a:lstStyle/>
          <a:p>
            <a:pPr lvl="0"/>
            <a:r>
              <a:rPr lang="en-US" dirty="0"/>
              <a:t>Click to edit Master text styles</a:t>
            </a:r>
          </a:p>
          <a:p>
            <a:pPr lvl="1"/>
            <a:r>
              <a:rPr lang="en-US" dirty="0"/>
              <a:t>Second level</a:t>
            </a:r>
          </a:p>
          <a:p>
            <a:pPr lvl="2"/>
            <a:r>
              <a:rPr lang="en-US" dirty="0"/>
              <a:t>Third level</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74680" y="367763"/>
            <a:ext cx="1942857" cy="1942857"/>
          </a:xfrm>
          <a:prstGeom prst="rect">
            <a:avLst/>
          </a:prstGeom>
        </p:spPr>
      </p:pic>
    </p:spTree>
    <p:extLst>
      <p:ext uri="{BB962C8B-B14F-4D97-AF65-F5344CB8AC3E}">
        <p14:creationId xmlns:p14="http://schemas.microsoft.com/office/powerpoint/2010/main" val="315211233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Section Header - QI, Functional Outcom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5" y="3422224"/>
            <a:ext cx="8668603" cy="1325563"/>
          </a:xfrm>
        </p:spPr>
        <p:txBody>
          <a:bodyPr>
            <a:normAutofit/>
          </a:bodyPr>
          <a:lstStyle>
            <a:lvl1pPr>
              <a:defRPr sz="4396">
                <a:solidFill>
                  <a:schemeClr val="bg1"/>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8070" y="3113575"/>
            <a:ext cx="1942857" cy="1942857"/>
          </a:xfrm>
          <a:prstGeom prst="rect">
            <a:avLst/>
          </a:prstGeom>
        </p:spPr>
      </p:pic>
    </p:spTree>
    <p:extLst>
      <p:ext uri="{BB962C8B-B14F-4D97-AF65-F5344CB8AC3E}">
        <p14:creationId xmlns:p14="http://schemas.microsoft.com/office/powerpoint/2010/main" val="84235037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QI - Functional Outcome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7" y="676412"/>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4"/>
            <a:ext cx="10515600" cy="4148919"/>
          </a:xfrm>
        </p:spPr>
        <p:txBody>
          <a:bodyPr/>
          <a:lstStyle/>
          <a:p>
            <a:pPr lvl="0"/>
            <a:r>
              <a:rPr lang="en-US" dirty="0"/>
              <a:t>Click to edit Master text styles</a:t>
            </a:r>
          </a:p>
          <a:p>
            <a:pPr lvl="1"/>
            <a:r>
              <a:rPr lang="en-US" dirty="0"/>
              <a:t>Second level</a:t>
            </a:r>
          </a:p>
          <a:p>
            <a:pPr lvl="2"/>
            <a:r>
              <a:rPr lang="en-US" dirty="0"/>
              <a:t>Third level</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74680" y="367763"/>
            <a:ext cx="1942857" cy="1942857"/>
          </a:xfrm>
          <a:prstGeom prst="rect">
            <a:avLst/>
          </a:prstGeom>
        </p:spPr>
      </p:pic>
    </p:spTree>
    <p:extLst>
      <p:ext uri="{BB962C8B-B14F-4D97-AF65-F5344CB8AC3E}">
        <p14:creationId xmlns:p14="http://schemas.microsoft.com/office/powerpoint/2010/main" val="255283174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Section Header - QI, Hospitalization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5" y="3422224"/>
            <a:ext cx="8668603" cy="1325563"/>
          </a:xfrm>
        </p:spPr>
        <p:txBody>
          <a:bodyPr>
            <a:normAutofit/>
          </a:bodyPr>
          <a:lstStyle>
            <a:lvl1pPr>
              <a:defRPr sz="4396">
                <a:solidFill>
                  <a:schemeClr val="bg1"/>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8070" y="3113575"/>
            <a:ext cx="1942857" cy="1942857"/>
          </a:xfrm>
          <a:prstGeom prst="rect">
            <a:avLst/>
          </a:prstGeom>
        </p:spPr>
      </p:pic>
    </p:spTree>
    <p:extLst>
      <p:ext uri="{BB962C8B-B14F-4D97-AF65-F5344CB8AC3E}">
        <p14:creationId xmlns:p14="http://schemas.microsoft.com/office/powerpoint/2010/main" val="7579492"/>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QI - Hospitalization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7" y="676412"/>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4"/>
            <a:ext cx="10515600" cy="4148919"/>
          </a:xfrm>
        </p:spPr>
        <p:txBody>
          <a:bodyPr/>
          <a:lstStyle/>
          <a:p>
            <a:pPr lvl="0"/>
            <a:r>
              <a:rPr lang="en-US" dirty="0"/>
              <a:t>Click to edit Master text styles</a:t>
            </a:r>
          </a:p>
          <a:p>
            <a:pPr lvl="1"/>
            <a:r>
              <a:rPr lang="en-US" dirty="0"/>
              <a:t>Second level</a:t>
            </a:r>
          </a:p>
          <a:p>
            <a:pPr lvl="2"/>
            <a:r>
              <a:rPr lang="en-US" dirty="0"/>
              <a:t>Third level</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74680" y="367763"/>
            <a:ext cx="1942857" cy="1942857"/>
          </a:xfrm>
          <a:prstGeom prst="rect">
            <a:avLst/>
          </a:prstGeom>
        </p:spPr>
      </p:pic>
    </p:spTree>
    <p:extLst>
      <p:ext uri="{BB962C8B-B14F-4D97-AF65-F5344CB8AC3E}">
        <p14:creationId xmlns:p14="http://schemas.microsoft.com/office/powerpoint/2010/main" val="669801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24201" y="657260"/>
            <a:ext cx="8405564" cy="1325563"/>
          </a:xfrm>
        </p:spPr>
        <p:txBody>
          <a:bodyPr/>
          <a:lstStyle/>
          <a:p>
            <a:r>
              <a:rPr lang="en-US" dirty="0"/>
              <a:t>Click to edit Master title style</a:t>
            </a:r>
          </a:p>
        </p:txBody>
      </p:sp>
      <p:sp>
        <p:nvSpPr>
          <p:cNvPr id="3" name="Content Placeholder 2"/>
          <p:cNvSpPr>
            <a:spLocks noGrp="1"/>
          </p:cNvSpPr>
          <p:nvPr>
            <p:ph sz="half" idx="1"/>
          </p:nvPr>
        </p:nvSpPr>
        <p:spPr>
          <a:xfrm>
            <a:off x="838200" y="2651125"/>
            <a:ext cx="5181600" cy="3525838"/>
          </a:xfrm>
        </p:spPr>
        <p:txBody>
          <a:bodyPr/>
          <a:lstStyle>
            <a:lvl4pPr marL="1370331" indent="0">
              <a:buNone/>
              <a:defRPr/>
            </a:lvl4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6172200" y="2651125"/>
            <a:ext cx="5181600" cy="3525838"/>
          </a:xfrm>
        </p:spPr>
        <p:txBody>
          <a:bodyPr/>
          <a:lstStyle/>
          <a:p>
            <a:pPr lvl="0"/>
            <a:r>
              <a:rPr lang="en-US" dirty="0"/>
              <a:t>Click to edit Master text styles</a:t>
            </a:r>
          </a:p>
          <a:p>
            <a:pPr lvl="1"/>
            <a:r>
              <a:rPr lang="en-US" dirty="0"/>
              <a:t>Second level</a:t>
            </a:r>
          </a:p>
          <a:p>
            <a:pPr lvl="2"/>
            <a:r>
              <a:rPr lang="en-US" dirty="0"/>
              <a:t>Third level</a:t>
            </a:r>
          </a:p>
        </p:txBody>
      </p:sp>
      <p:sp>
        <p:nvSpPr>
          <p:cNvPr id="8" name="Picture Placeholder 5">
            <a:extLst>
              <a:ext uri="{FF2B5EF4-FFF2-40B4-BE49-F238E27FC236}">
                <a16:creationId xmlns:a16="http://schemas.microsoft.com/office/drawing/2014/main" id="{595FD3CF-0E50-4879-86E4-361280618F01}"/>
              </a:ext>
            </a:extLst>
          </p:cNvPr>
          <p:cNvSpPr>
            <a:spLocks noGrp="1"/>
          </p:cNvSpPr>
          <p:nvPr>
            <p:ph type="pic" sz="quarter" idx="13"/>
          </p:nvPr>
        </p:nvSpPr>
        <p:spPr>
          <a:xfrm>
            <a:off x="838200" y="177042"/>
            <a:ext cx="2286000" cy="2286000"/>
          </a:xfrm>
        </p:spPr>
      </p:sp>
    </p:spTree>
    <p:extLst>
      <p:ext uri="{BB962C8B-B14F-4D97-AF65-F5344CB8AC3E}">
        <p14:creationId xmlns:p14="http://schemas.microsoft.com/office/powerpoint/2010/main" val="29279534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Section Header - QI, Hospitalizations_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5" y="3422224"/>
            <a:ext cx="8668603" cy="1325563"/>
          </a:xfrm>
        </p:spPr>
        <p:txBody>
          <a:bodyPr>
            <a:normAutofit/>
          </a:bodyPr>
          <a:lstStyle>
            <a:lvl1pPr>
              <a:defRPr sz="4396">
                <a:solidFill>
                  <a:schemeClr val="bg1"/>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0769" y="3113575"/>
            <a:ext cx="1930159" cy="1942857"/>
          </a:xfrm>
          <a:prstGeom prst="rect">
            <a:avLst/>
          </a:prstGeom>
        </p:spPr>
      </p:pic>
    </p:spTree>
    <p:extLst>
      <p:ext uri="{BB962C8B-B14F-4D97-AF65-F5344CB8AC3E}">
        <p14:creationId xmlns:p14="http://schemas.microsoft.com/office/powerpoint/2010/main" val="229719587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QI - Hospitalizations_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7" y="676412"/>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4"/>
            <a:ext cx="10515600" cy="4148919"/>
          </a:xfrm>
        </p:spPr>
        <p:txBody>
          <a:bodyPr/>
          <a:lstStyle/>
          <a:p>
            <a:pPr lvl="0"/>
            <a:r>
              <a:rPr lang="en-US" dirty="0"/>
              <a:t>Click to edit Master text styles</a:t>
            </a:r>
          </a:p>
          <a:p>
            <a:pPr lvl="1"/>
            <a:r>
              <a:rPr lang="en-US" dirty="0"/>
              <a:t>Second level</a:t>
            </a:r>
          </a:p>
          <a:p>
            <a:pPr lvl="2"/>
            <a:r>
              <a:rPr lang="en-US" dirty="0"/>
              <a:t>Third level</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87378" y="367763"/>
            <a:ext cx="1930159" cy="1942857"/>
          </a:xfrm>
          <a:prstGeom prst="rect">
            <a:avLst/>
          </a:prstGeom>
        </p:spPr>
      </p:pic>
    </p:spTree>
    <p:extLst>
      <p:ext uri="{BB962C8B-B14F-4D97-AF65-F5344CB8AC3E}">
        <p14:creationId xmlns:p14="http://schemas.microsoft.com/office/powerpoint/2010/main" val="2214806556"/>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Section Header - Residents, Bed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5" y="3422224"/>
            <a:ext cx="8668603" cy="1325563"/>
          </a:xfrm>
        </p:spPr>
        <p:txBody>
          <a:bodyPr>
            <a:normAutofit/>
          </a:bodyPr>
          <a:lstStyle>
            <a:lvl1pPr>
              <a:defRPr sz="4396">
                <a:solidFill>
                  <a:schemeClr val="bg1"/>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8070" y="3113575"/>
            <a:ext cx="1942857" cy="1942857"/>
          </a:xfrm>
          <a:prstGeom prst="rect">
            <a:avLst/>
          </a:prstGeom>
        </p:spPr>
      </p:pic>
    </p:spTree>
    <p:extLst>
      <p:ext uri="{BB962C8B-B14F-4D97-AF65-F5344CB8AC3E}">
        <p14:creationId xmlns:p14="http://schemas.microsoft.com/office/powerpoint/2010/main" val="1916831575"/>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QI - Residents, Bed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7" y="676412"/>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4"/>
            <a:ext cx="10515600" cy="4148919"/>
          </a:xfrm>
        </p:spPr>
        <p:txBody>
          <a:bodyPr/>
          <a:lstStyle/>
          <a:p>
            <a:pPr lvl="0"/>
            <a:r>
              <a:rPr lang="en-US" dirty="0"/>
              <a:t>Click to edit Master text styles</a:t>
            </a:r>
          </a:p>
          <a:p>
            <a:pPr lvl="1"/>
            <a:r>
              <a:rPr lang="en-US" dirty="0"/>
              <a:t>Second level</a:t>
            </a:r>
          </a:p>
          <a:p>
            <a:pPr lvl="2"/>
            <a:r>
              <a:rPr lang="en-US" dirty="0"/>
              <a:t>Third level</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74680" y="367763"/>
            <a:ext cx="1942857" cy="1942857"/>
          </a:xfrm>
          <a:prstGeom prst="rect">
            <a:avLst/>
          </a:prstGeom>
        </p:spPr>
      </p:pic>
    </p:spTree>
    <p:extLst>
      <p:ext uri="{BB962C8B-B14F-4D97-AF65-F5344CB8AC3E}">
        <p14:creationId xmlns:p14="http://schemas.microsoft.com/office/powerpoint/2010/main" val="37427801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Section Header - Staff Stability, Caregiving, Workforc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5" y="3422224"/>
            <a:ext cx="8668603" cy="1325563"/>
          </a:xfrm>
        </p:spPr>
        <p:txBody>
          <a:bodyPr>
            <a:normAutofit/>
          </a:bodyPr>
          <a:lstStyle>
            <a:lvl1pPr>
              <a:defRPr sz="4396">
                <a:solidFill>
                  <a:schemeClr val="bg1"/>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10769" y="3113575"/>
            <a:ext cx="1930159" cy="1942857"/>
          </a:xfrm>
          <a:prstGeom prst="rect">
            <a:avLst/>
          </a:prstGeom>
        </p:spPr>
      </p:pic>
    </p:spTree>
    <p:extLst>
      <p:ext uri="{BB962C8B-B14F-4D97-AF65-F5344CB8AC3E}">
        <p14:creationId xmlns:p14="http://schemas.microsoft.com/office/powerpoint/2010/main" val="79886547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Staff Stability, Caregiving, Workforc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7" y="676412"/>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4"/>
            <a:ext cx="10515600" cy="4148919"/>
          </a:xfrm>
        </p:spPr>
        <p:txBody>
          <a:bodyPr/>
          <a:lstStyle/>
          <a:p>
            <a:pPr lvl="0"/>
            <a:r>
              <a:rPr lang="en-US" dirty="0"/>
              <a:t>Click to edit Master text styles</a:t>
            </a:r>
          </a:p>
          <a:p>
            <a:pPr lvl="1"/>
            <a:r>
              <a:rPr lang="en-US" dirty="0"/>
              <a:t>Second level</a:t>
            </a:r>
          </a:p>
          <a:p>
            <a:pPr lvl="2"/>
            <a:r>
              <a:rPr lang="en-US" dirty="0"/>
              <a:t>Third level</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87378" y="367763"/>
            <a:ext cx="1930159" cy="1942857"/>
          </a:xfrm>
          <a:prstGeom prst="rect">
            <a:avLst/>
          </a:prstGeom>
        </p:spPr>
      </p:pic>
    </p:spTree>
    <p:extLst>
      <p:ext uri="{BB962C8B-B14F-4D97-AF65-F5344CB8AC3E}">
        <p14:creationId xmlns:p14="http://schemas.microsoft.com/office/powerpoint/2010/main" val="338885561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Section Header - Tools, Resources, Solution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itle 1"/>
          <p:cNvSpPr>
            <a:spLocks noGrp="1"/>
          </p:cNvSpPr>
          <p:nvPr>
            <p:ph type="title"/>
          </p:nvPr>
        </p:nvSpPr>
        <p:spPr>
          <a:xfrm>
            <a:off x="2740925" y="3422224"/>
            <a:ext cx="8668603" cy="1325563"/>
          </a:xfrm>
        </p:spPr>
        <p:txBody>
          <a:bodyPr>
            <a:normAutofit/>
          </a:bodyPr>
          <a:lstStyle>
            <a:lvl1pPr>
              <a:defRPr sz="4396">
                <a:solidFill>
                  <a:schemeClr val="bg1"/>
                </a:solidFill>
              </a:defRPr>
            </a:lvl1pPr>
          </a:lstStyle>
          <a:p>
            <a:r>
              <a:rPr lang="en-US" dirty="0"/>
              <a:t>Click to edit Master title style</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37231" y="3233157"/>
            <a:ext cx="1703696" cy="1703696"/>
          </a:xfrm>
          <a:prstGeom prst="rect">
            <a:avLst/>
          </a:prstGeom>
        </p:spPr>
      </p:pic>
    </p:spTree>
    <p:extLst>
      <p:ext uri="{BB962C8B-B14F-4D97-AF65-F5344CB8AC3E}">
        <p14:creationId xmlns:p14="http://schemas.microsoft.com/office/powerpoint/2010/main" val="221269292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Tools, Resources, Solution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7" y="676412"/>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4"/>
            <a:ext cx="10515600" cy="4148919"/>
          </a:xfrm>
        </p:spPr>
        <p:txBody>
          <a:bodyPr/>
          <a:lstStyle/>
          <a:p>
            <a:pPr lvl="0"/>
            <a:r>
              <a:rPr lang="en-US" dirty="0"/>
              <a:t>Click to edit Master text styles</a:t>
            </a:r>
          </a:p>
          <a:p>
            <a:pPr lvl="1"/>
            <a:r>
              <a:rPr lang="en-US" dirty="0"/>
              <a:t>Second level</a:t>
            </a:r>
          </a:p>
          <a:p>
            <a:pPr lvl="2"/>
            <a:r>
              <a:rPr lang="en-US" dirty="0"/>
              <a:t>Third level</a:t>
            </a:r>
          </a:p>
        </p:txBody>
      </p: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13839" y="487345"/>
            <a:ext cx="1703696" cy="1703696"/>
          </a:xfrm>
          <a:prstGeom prst="rect">
            <a:avLst/>
          </a:prstGeom>
        </p:spPr>
      </p:pic>
    </p:spTree>
    <p:extLst>
      <p:ext uri="{BB962C8B-B14F-4D97-AF65-F5344CB8AC3E}">
        <p14:creationId xmlns:p14="http://schemas.microsoft.com/office/powerpoint/2010/main" val="341391981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Custom Layo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255799" y="1440088"/>
            <a:ext cx="10058400" cy="3939540"/>
          </a:xfrm>
          <a:prstGeom prst="rect">
            <a:avLst/>
          </a:prstGeom>
        </p:spPr>
      </p:pic>
    </p:spTree>
    <p:extLst>
      <p:ext uri="{BB962C8B-B14F-4D97-AF65-F5344CB8AC3E}">
        <p14:creationId xmlns:p14="http://schemas.microsoft.com/office/powerpoint/2010/main" val="770828410"/>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userDrawn="1">
  <p:cSld name="1_Top Issues">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020EDA50-552C-4AEA-9EC3-C4B206DEEF02}"/>
              </a:ext>
            </a:extLst>
          </p:cNvPr>
          <p:cNvSpPr/>
          <p:nvPr userDrawn="1"/>
        </p:nvSpPr>
        <p:spPr>
          <a:xfrm>
            <a:off x="0" y="365127"/>
            <a:ext cx="12192000" cy="1296098"/>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49" dirty="0"/>
          </a:p>
        </p:txBody>
      </p:sp>
      <p:sp>
        <p:nvSpPr>
          <p:cNvPr id="2" name="Title 1">
            <a:extLst>
              <a:ext uri="{FF2B5EF4-FFF2-40B4-BE49-F238E27FC236}">
                <a16:creationId xmlns:a16="http://schemas.microsoft.com/office/drawing/2014/main" id="{A3168813-819D-40B6-AC33-7B5B04C158EE}"/>
              </a:ext>
            </a:extLst>
          </p:cNvPr>
          <p:cNvSpPr>
            <a:spLocks noGrp="1"/>
          </p:cNvSpPr>
          <p:nvPr>
            <p:ph type="title" hasCustomPrompt="1"/>
          </p:nvPr>
        </p:nvSpPr>
        <p:spPr>
          <a:xfrm>
            <a:off x="1812264" y="365128"/>
            <a:ext cx="8567467" cy="1325563"/>
          </a:xfrm>
        </p:spPr>
        <p:txBody>
          <a:bodyPr/>
          <a:lstStyle>
            <a:lvl1pPr algn="ctr">
              <a:defRPr>
                <a:solidFill>
                  <a:schemeClr val="bg1"/>
                </a:solidFill>
              </a:defRPr>
            </a:lvl1pPr>
          </a:lstStyle>
          <a:p>
            <a:r>
              <a:rPr lang="en-US" dirty="0"/>
              <a:t>Top Issues for 2018</a:t>
            </a:r>
          </a:p>
        </p:txBody>
      </p:sp>
      <p:sp>
        <p:nvSpPr>
          <p:cNvPr id="12" name="Text Placeholder 11">
            <a:extLst>
              <a:ext uri="{FF2B5EF4-FFF2-40B4-BE49-F238E27FC236}">
                <a16:creationId xmlns:a16="http://schemas.microsoft.com/office/drawing/2014/main" id="{558D9F7A-CA2B-4AFE-86B0-6C8AAFBD7BF6}"/>
              </a:ext>
            </a:extLst>
          </p:cNvPr>
          <p:cNvSpPr>
            <a:spLocks noGrp="1"/>
          </p:cNvSpPr>
          <p:nvPr>
            <p:ph type="body" sz="quarter" idx="10" hasCustomPrompt="1"/>
          </p:nvPr>
        </p:nvSpPr>
        <p:spPr>
          <a:xfrm>
            <a:off x="878417" y="4257676"/>
            <a:ext cx="2722033" cy="1768474"/>
          </a:xfrm>
        </p:spPr>
        <p:txBody>
          <a:bodyPr/>
          <a:lstStyle>
            <a:lvl1pPr marL="0" indent="0" algn="ctr">
              <a:buNone/>
              <a:defRPr/>
            </a:lvl1pPr>
          </a:lstStyle>
          <a:p>
            <a:pPr lvl="0"/>
            <a:r>
              <a:rPr lang="en-US" dirty="0"/>
              <a:t>Issue A</a:t>
            </a:r>
          </a:p>
        </p:txBody>
      </p:sp>
      <p:sp>
        <p:nvSpPr>
          <p:cNvPr id="13" name="Text Placeholder 11">
            <a:extLst>
              <a:ext uri="{FF2B5EF4-FFF2-40B4-BE49-F238E27FC236}">
                <a16:creationId xmlns:a16="http://schemas.microsoft.com/office/drawing/2014/main" id="{A727FA41-9224-4541-8F44-C7CD9663263E}"/>
              </a:ext>
            </a:extLst>
          </p:cNvPr>
          <p:cNvSpPr>
            <a:spLocks noGrp="1"/>
          </p:cNvSpPr>
          <p:nvPr>
            <p:ph type="body" sz="quarter" idx="11" hasCustomPrompt="1"/>
          </p:nvPr>
        </p:nvSpPr>
        <p:spPr>
          <a:xfrm>
            <a:off x="4734982" y="4257677"/>
            <a:ext cx="2722033" cy="1768473"/>
          </a:xfrm>
        </p:spPr>
        <p:txBody>
          <a:bodyPr/>
          <a:lstStyle>
            <a:lvl1pPr marL="0" indent="0" algn="ctr">
              <a:buNone/>
              <a:defRPr/>
            </a:lvl1pPr>
          </a:lstStyle>
          <a:p>
            <a:pPr lvl="0"/>
            <a:r>
              <a:rPr lang="en-US" dirty="0"/>
              <a:t>Issue B</a:t>
            </a:r>
          </a:p>
        </p:txBody>
      </p:sp>
      <p:sp>
        <p:nvSpPr>
          <p:cNvPr id="14" name="Text Placeholder 11">
            <a:extLst>
              <a:ext uri="{FF2B5EF4-FFF2-40B4-BE49-F238E27FC236}">
                <a16:creationId xmlns:a16="http://schemas.microsoft.com/office/drawing/2014/main" id="{DE350139-3C1D-487E-A970-D7F5D1B8D1A9}"/>
              </a:ext>
            </a:extLst>
          </p:cNvPr>
          <p:cNvSpPr>
            <a:spLocks noGrp="1"/>
          </p:cNvSpPr>
          <p:nvPr>
            <p:ph type="body" sz="quarter" idx="12" hasCustomPrompt="1"/>
          </p:nvPr>
        </p:nvSpPr>
        <p:spPr>
          <a:xfrm>
            <a:off x="8591625" y="4257677"/>
            <a:ext cx="2722033" cy="1768473"/>
          </a:xfrm>
        </p:spPr>
        <p:txBody>
          <a:bodyPr/>
          <a:lstStyle>
            <a:lvl1pPr marL="0" indent="0" algn="ctr">
              <a:buNone/>
              <a:defRPr/>
            </a:lvl1pPr>
          </a:lstStyle>
          <a:p>
            <a:pPr lvl="0"/>
            <a:r>
              <a:rPr lang="en-US" dirty="0"/>
              <a:t>Issue C</a:t>
            </a:r>
          </a:p>
        </p:txBody>
      </p:sp>
      <p:sp>
        <p:nvSpPr>
          <p:cNvPr id="16" name="Picture Placeholder 15">
            <a:extLst>
              <a:ext uri="{FF2B5EF4-FFF2-40B4-BE49-F238E27FC236}">
                <a16:creationId xmlns:a16="http://schemas.microsoft.com/office/drawing/2014/main" id="{C9FE5AC9-8A4A-49CF-A846-EDDB30C0F35F}"/>
              </a:ext>
            </a:extLst>
          </p:cNvPr>
          <p:cNvSpPr>
            <a:spLocks noGrp="1" noChangeAspect="1"/>
          </p:cNvSpPr>
          <p:nvPr>
            <p:ph type="pic" sz="quarter" idx="13" hasCustomPrompt="1"/>
          </p:nvPr>
        </p:nvSpPr>
        <p:spPr>
          <a:xfrm>
            <a:off x="1325032" y="2308224"/>
            <a:ext cx="1828800" cy="1828800"/>
          </a:xfrm>
        </p:spPr>
        <p:txBody>
          <a:bodyPr/>
          <a:lstStyle>
            <a:lvl1pPr>
              <a:defRPr/>
            </a:lvl1pPr>
          </a:lstStyle>
          <a:p>
            <a:r>
              <a:rPr lang="en-US" dirty="0"/>
              <a:t>Icon</a:t>
            </a:r>
          </a:p>
        </p:txBody>
      </p:sp>
      <p:sp>
        <p:nvSpPr>
          <p:cNvPr id="17" name="Picture Placeholder 15">
            <a:extLst>
              <a:ext uri="{FF2B5EF4-FFF2-40B4-BE49-F238E27FC236}">
                <a16:creationId xmlns:a16="http://schemas.microsoft.com/office/drawing/2014/main" id="{0D208D43-53AE-492C-8185-DCE67F0A30D6}"/>
              </a:ext>
            </a:extLst>
          </p:cNvPr>
          <p:cNvSpPr>
            <a:spLocks noGrp="1" noChangeAspect="1"/>
          </p:cNvSpPr>
          <p:nvPr>
            <p:ph type="pic" sz="quarter" idx="14" hasCustomPrompt="1"/>
          </p:nvPr>
        </p:nvSpPr>
        <p:spPr>
          <a:xfrm>
            <a:off x="5181596" y="2308224"/>
            <a:ext cx="1828800" cy="1828800"/>
          </a:xfrm>
        </p:spPr>
        <p:txBody>
          <a:bodyPr/>
          <a:lstStyle>
            <a:lvl1pPr>
              <a:defRPr/>
            </a:lvl1pPr>
          </a:lstStyle>
          <a:p>
            <a:r>
              <a:rPr lang="en-US" dirty="0"/>
              <a:t>Icon</a:t>
            </a:r>
          </a:p>
        </p:txBody>
      </p:sp>
      <p:sp>
        <p:nvSpPr>
          <p:cNvPr id="18" name="Picture Placeholder 15">
            <a:extLst>
              <a:ext uri="{FF2B5EF4-FFF2-40B4-BE49-F238E27FC236}">
                <a16:creationId xmlns:a16="http://schemas.microsoft.com/office/drawing/2014/main" id="{C9997B94-4C77-4A77-A7B0-648293398149}"/>
              </a:ext>
            </a:extLst>
          </p:cNvPr>
          <p:cNvSpPr>
            <a:spLocks noGrp="1" noChangeAspect="1"/>
          </p:cNvSpPr>
          <p:nvPr>
            <p:ph type="pic" sz="quarter" idx="15" hasCustomPrompt="1"/>
          </p:nvPr>
        </p:nvSpPr>
        <p:spPr>
          <a:xfrm>
            <a:off x="9038160" y="2308224"/>
            <a:ext cx="1828800" cy="1828800"/>
          </a:xfrm>
        </p:spPr>
        <p:txBody>
          <a:bodyPr/>
          <a:lstStyle>
            <a:lvl1pPr>
              <a:defRPr/>
            </a:lvl1pPr>
          </a:lstStyle>
          <a:p>
            <a:r>
              <a:rPr lang="en-US" dirty="0"/>
              <a:t>Icon</a:t>
            </a:r>
          </a:p>
        </p:txBody>
      </p:sp>
      <p:pic>
        <p:nvPicPr>
          <p:cNvPr id="10" name="Picture 9">
            <a:extLst>
              <a:ext uri="{FF2B5EF4-FFF2-40B4-BE49-F238E27FC236}">
                <a16:creationId xmlns:a16="http://schemas.microsoft.com/office/drawing/2014/main" id="{FF4E2630-FBC9-4DBE-8BC4-47B458A9877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115551" y="5905500"/>
            <a:ext cx="1905000" cy="1266826"/>
          </a:xfrm>
          <a:prstGeom prst="rect">
            <a:avLst/>
          </a:prstGeom>
        </p:spPr>
      </p:pic>
    </p:spTree>
    <p:extLst>
      <p:ext uri="{BB962C8B-B14F-4D97-AF65-F5344CB8AC3E}">
        <p14:creationId xmlns:p14="http://schemas.microsoft.com/office/powerpoint/2010/main" val="2403899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24201" y="657260"/>
            <a:ext cx="8231188" cy="1325563"/>
          </a:xfrm>
        </p:spPr>
        <p:txBody>
          <a:bodyPr/>
          <a:lstStyle/>
          <a:p>
            <a:r>
              <a:rPr lang="en-US" dirty="0"/>
              <a:t>Click to edit Master title style</a:t>
            </a:r>
          </a:p>
        </p:txBody>
      </p:sp>
      <p:sp>
        <p:nvSpPr>
          <p:cNvPr id="3" name="Text Placeholder 2"/>
          <p:cNvSpPr>
            <a:spLocks noGrp="1"/>
          </p:cNvSpPr>
          <p:nvPr>
            <p:ph type="body" idx="1"/>
          </p:nvPr>
        </p:nvSpPr>
        <p:spPr>
          <a:xfrm>
            <a:off x="839789" y="2527323"/>
            <a:ext cx="5157787" cy="823912"/>
          </a:xfrm>
        </p:spPr>
        <p:txBody>
          <a:bodyPr anchor="b"/>
          <a:lstStyle>
            <a:lvl1pPr marL="0" indent="0">
              <a:buNone/>
              <a:defRPr sz="2398" b="1"/>
            </a:lvl1pPr>
            <a:lvl2pPr marL="456777" indent="0">
              <a:buNone/>
              <a:defRPr sz="1998" b="1"/>
            </a:lvl2pPr>
            <a:lvl3pPr marL="913554" indent="0">
              <a:buNone/>
              <a:defRPr sz="1798" b="1"/>
            </a:lvl3pPr>
            <a:lvl4pPr marL="1370331" indent="0">
              <a:buNone/>
              <a:defRPr sz="1599" b="1"/>
            </a:lvl4pPr>
            <a:lvl5pPr marL="1827108" indent="0">
              <a:buNone/>
              <a:defRPr sz="1599" b="1"/>
            </a:lvl5pPr>
            <a:lvl6pPr marL="2283885" indent="0">
              <a:buNone/>
              <a:defRPr sz="1599" b="1"/>
            </a:lvl6pPr>
            <a:lvl7pPr marL="2740663" indent="0">
              <a:buNone/>
              <a:defRPr sz="1599" b="1"/>
            </a:lvl7pPr>
            <a:lvl8pPr marL="3197440" indent="0">
              <a:buNone/>
              <a:defRPr sz="1599" b="1"/>
            </a:lvl8pPr>
            <a:lvl9pPr marL="3654217" indent="0">
              <a:buNone/>
              <a:defRPr sz="1599" b="1"/>
            </a:lvl9pPr>
          </a:lstStyle>
          <a:p>
            <a:pPr lvl="0"/>
            <a:r>
              <a:rPr lang="en-US" dirty="0"/>
              <a:t>Click to edit Master text styles</a:t>
            </a:r>
          </a:p>
        </p:txBody>
      </p:sp>
      <p:sp>
        <p:nvSpPr>
          <p:cNvPr id="4" name="Content Placeholder 3"/>
          <p:cNvSpPr>
            <a:spLocks noGrp="1"/>
          </p:cNvSpPr>
          <p:nvPr>
            <p:ph sz="half" idx="2"/>
          </p:nvPr>
        </p:nvSpPr>
        <p:spPr>
          <a:xfrm>
            <a:off x="839789" y="3384645"/>
            <a:ext cx="5157787" cy="2805018"/>
          </a:xfrm>
        </p:spPr>
        <p:txBody>
          <a:bodyPr/>
          <a:lstStyle/>
          <a:p>
            <a:pPr lvl="0"/>
            <a:r>
              <a:rPr lang="en-US" dirty="0"/>
              <a:t>Click to edit Master text styles</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6172201" y="2531281"/>
            <a:ext cx="5183188" cy="823912"/>
          </a:xfrm>
        </p:spPr>
        <p:txBody>
          <a:bodyPr anchor="b"/>
          <a:lstStyle>
            <a:lvl1pPr marL="0" indent="0">
              <a:buNone/>
              <a:defRPr sz="2398" b="1"/>
            </a:lvl1pPr>
            <a:lvl2pPr marL="456777" indent="0">
              <a:buNone/>
              <a:defRPr sz="1998" b="1"/>
            </a:lvl2pPr>
            <a:lvl3pPr marL="913554" indent="0">
              <a:buNone/>
              <a:defRPr sz="1798" b="1"/>
            </a:lvl3pPr>
            <a:lvl4pPr marL="1370331" indent="0">
              <a:buNone/>
              <a:defRPr sz="1599" b="1"/>
            </a:lvl4pPr>
            <a:lvl5pPr marL="1827108" indent="0">
              <a:buNone/>
              <a:defRPr sz="1599" b="1"/>
            </a:lvl5pPr>
            <a:lvl6pPr marL="2283885" indent="0">
              <a:buNone/>
              <a:defRPr sz="1599" b="1"/>
            </a:lvl6pPr>
            <a:lvl7pPr marL="2740663" indent="0">
              <a:buNone/>
              <a:defRPr sz="1599" b="1"/>
            </a:lvl7pPr>
            <a:lvl8pPr marL="3197440" indent="0">
              <a:buNone/>
              <a:defRPr sz="1599" b="1"/>
            </a:lvl8pPr>
            <a:lvl9pPr marL="3654217" indent="0">
              <a:buNone/>
              <a:defRPr sz="1599" b="1"/>
            </a:lvl9pPr>
          </a:lstStyle>
          <a:p>
            <a:pPr lvl="0"/>
            <a:r>
              <a:rPr lang="en-US" dirty="0"/>
              <a:t>Click to edit Master text styles</a:t>
            </a:r>
          </a:p>
        </p:txBody>
      </p:sp>
      <p:sp>
        <p:nvSpPr>
          <p:cNvPr id="6" name="Content Placeholder 5"/>
          <p:cNvSpPr>
            <a:spLocks noGrp="1"/>
          </p:cNvSpPr>
          <p:nvPr>
            <p:ph sz="quarter" idx="4"/>
          </p:nvPr>
        </p:nvSpPr>
        <p:spPr>
          <a:xfrm>
            <a:off x="6172201" y="3384646"/>
            <a:ext cx="5183188" cy="2805017"/>
          </a:xfrm>
        </p:spPr>
        <p:txBody>
          <a:bodyPr/>
          <a:lstStyle/>
          <a:p>
            <a:pPr lvl="0"/>
            <a:r>
              <a:rPr lang="en-US" dirty="0"/>
              <a:t>Click to edit Master text styles</a:t>
            </a:r>
          </a:p>
          <a:p>
            <a:pPr lvl="1"/>
            <a:r>
              <a:rPr lang="en-US" dirty="0"/>
              <a:t>Second level</a:t>
            </a:r>
          </a:p>
          <a:p>
            <a:pPr lvl="2"/>
            <a:r>
              <a:rPr lang="en-US" dirty="0"/>
              <a:t>Third level</a:t>
            </a:r>
          </a:p>
        </p:txBody>
      </p:sp>
      <p:sp>
        <p:nvSpPr>
          <p:cNvPr id="10" name="Picture Placeholder 5">
            <a:extLst>
              <a:ext uri="{FF2B5EF4-FFF2-40B4-BE49-F238E27FC236}">
                <a16:creationId xmlns:a16="http://schemas.microsoft.com/office/drawing/2014/main" id="{595FD3CF-0E50-4879-86E4-361280618F01}"/>
              </a:ext>
            </a:extLst>
          </p:cNvPr>
          <p:cNvSpPr>
            <a:spLocks noGrp="1"/>
          </p:cNvSpPr>
          <p:nvPr>
            <p:ph type="pic" sz="quarter" idx="13"/>
          </p:nvPr>
        </p:nvSpPr>
        <p:spPr>
          <a:xfrm>
            <a:off x="838200" y="177042"/>
            <a:ext cx="2286000" cy="2286000"/>
          </a:xfrm>
        </p:spPr>
      </p:sp>
    </p:spTree>
    <p:extLst>
      <p:ext uri="{BB962C8B-B14F-4D97-AF65-F5344CB8AC3E}">
        <p14:creationId xmlns:p14="http://schemas.microsoft.com/office/powerpoint/2010/main" val="2395049818"/>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userDrawn="1">
  <p:cSld name="Congress_Blu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838199" y="2003045"/>
            <a:ext cx="10515600" cy="4351339"/>
          </a:xfrm>
        </p:spPr>
        <p:txBody>
          <a:bodyPr/>
          <a:lstStyle/>
          <a:p>
            <a:pPr lvl="0"/>
            <a:r>
              <a:rPr lang="en-US" dirty="0"/>
              <a:t>Click to edit Master text styles</a:t>
            </a:r>
          </a:p>
          <a:p>
            <a:pPr lvl="1"/>
            <a:r>
              <a:rPr lang="en-US" dirty="0"/>
              <a:t>Second level</a:t>
            </a:r>
          </a:p>
          <a:p>
            <a:pPr lvl="2"/>
            <a:r>
              <a:rPr lang="en-US" dirty="0"/>
              <a:t>Third level</a:t>
            </a:r>
          </a:p>
        </p:txBody>
      </p: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6707" y="285051"/>
            <a:ext cx="1980952" cy="1485714"/>
          </a:xfrm>
          <a:prstGeom prst="rect">
            <a:avLst/>
          </a:prstGeom>
        </p:spPr>
      </p:pic>
    </p:spTree>
    <p:extLst>
      <p:ext uri="{BB962C8B-B14F-4D97-AF65-F5344CB8AC3E}">
        <p14:creationId xmlns:p14="http://schemas.microsoft.com/office/powerpoint/2010/main" val="345764772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userDrawn="1">
  <p:cSld name="Medicare, Medicaid, Clinical informa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838199" y="2003045"/>
            <a:ext cx="10515600" cy="4351338"/>
          </a:xfrm>
        </p:spPr>
        <p:txBody>
          <a:bodyPr/>
          <a:lstStyle/>
          <a:p>
            <a:pPr lvl="0"/>
            <a:r>
              <a:rPr lang="en-US" dirty="0"/>
              <a:t>Click to edit Master text styles</a:t>
            </a:r>
          </a:p>
          <a:p>
            <a:pPr lvl="1"/>
            <a:r>
              <a:rPr lang="en-US" dirty="0"/>
              <a:t>Second level</a:t>
            </a:r>
          </a:p>
          <a:p>
            <a:pPr lvl="2"/>
            <a:r>
              <a:rPr lang="en-US" dirty="0"/>
              <a:t>Third level</a:t>
            </a:r>
          </a:p>
        </p:txBody>
      </p:sp>
      <p:pic>
        <p:nvPicPr>
          <p:cNvPr id="5" name="Picture 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606707" y="278701"/>
            <a:ext cx="1980952" cy="1498413"/>
          </a:xfrm>
          <a:prstGeom prst="rect">
            <a:avLst/>
          </a:prstGeom>
        </p:spPr>
      </p:pic>
    </p:spTree>
    <p:extLst>
      <p:ext uri="{BB962C8B-B14F-4D97-AF65-F5344CB8AC3E}">
        <p14:creationId xmlns:p14="http://schemas.microsoft.com/office/powerpoint/2010/main" val="3390841398"/>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F1C03-B856-43D6-834A-3494AA55B9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F6FB81-B5C6-48FF-9D79-C9B5BE3050E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E634AA2-58AE-4219-8EA1-2F1177D4A43B}"/>
              </a:ext>
            </a:extLst>
          </p:cNvPr>
          <p:cNvSpPr>
            <a:spLocks noGrp="1"/>
          </p:cNvSpPr>
          <p:nvPr>
            <p:ph type="dt" sz="half" idx="10"/>
          </p:nvPr>
        </p:nvSpPr>
        <p:spPr/>
        <p:txBody>
          <a:bodyPr/>
          <a:lstStyle/>
          <a:p>
            <a:fld id="{C1F41F8F-4656-4974-8520-1F48E47C113B}" type="datetimeFigureOut">
              <a:rPr lang="en-US" smtClean="0"/>
              <a:t>7/24/2023</a:t>
            </a:fld>
            <a:endParaRPr lang="en-US" dirty="0"/>
          </a:p>
        </p:txBody>
      </p:sp>
      <p:sp>
        <p:nvSpPr>
          <p:cNvPr id="5" name="Footer Placeholder 4">
            <a:extLst>
              <a:ext uri="{FF2B5EF4-FFF2-40B4-BE49-F238E27FC236}">
                <a16:creationId xmlns:a16="http://schemas.microsoft.com/office/drawing/2014/main" id="{8481C460-DBED-4E4E-9A50-354D497C8EB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FC6EDED-AB99-401F-8042-84DF2FFF9538}"/>
              </a:ext>
            </a:extLst>
          </p:cNvPr>
          <p:cNvSpPr>
            <a:spLocks noGrp="1"/>
          </p:cNvSpPr>
          <p:nvPr>
            <p:ph type="sldNum" sz="quarter" idx="12"/>
          </p:nvPr>
        </p:nvSpPr>
        <p:spPr/>
        <p:txBody>
          <a:bodyPr/>
          <a:lstStyle/>
          <a:p>
            <a:fld id="{3417980F-E99B-40F7-85E9-3635BAD9692C}" type="slidenum">
              <a:rPr lang="en-US" smtClean="0"/>
              <a:t>‹#›</a:t>
            </a:fld>
            <a:endParaRPr lang="en-US" dirty="0"/>
          </a:p>
        </p:txBody>
      </p:sp>
    </p:spTree>
    <p:extLst>
      <p:ext uri="{BB962C8B-B14F-4D97-AF65-F5344CB8AC3E}">
        <p14:creationId xmlns:p14="http://schemas.microsoft.com/office/powerpoint/2010/main" val="264062214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0A549-7E27-4440-B689-7DDCDBA6A1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4CD7BBB-89BC-4C6C-8066-BE5A9F8EB46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19C962-98B0-46E8-9105-23C8244D38C1}"/>
              </a:ext>
            </a:extLst>
          </p:cNvPr>
          <p:cNvSpPr>
            <a:spLocks noGrp="1"/>
          </p:cNvSpPr>
          <p:nvPr>
            <p:ph type="dt" sz="half" idx="10"/>
          </p:nvPr>
        </p:nvSpPr>
        <p:spPr/>
        <p:txBody>
          <a:bodyPr/>
          <a:lstStyle/>
          <a:p>
            <a:fld id="{C1F41F8F-4656-4974-8520-1F48E47C113B}" type="datetimeFigureOut">
              <a:rPr lang="en-US" smtClean="0"/>
              <a:t>7/24/2023</a:t>
            </a:fld>
            <a:endParaRPr lang="en-US" dirty="0"/>
          </a:p>
        </p:txBody>
      </p:sp>
      <p:sp>
        <p:nvSpPr>
          <p:cNvPr id="5" name="Footer Placeholder 4">
            <a:extLst>
              <a:ext uri="{FF2B5EF4-FFF2-40B4-BE49-F238E27FC236}">
                <a16:creationId xmlns:a16="http://schemas.microsoft.com/office/drawing/2014/main" id="{425D3560-0976-48F7-BEB7-9EB48C6107C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92AC2CA-01D9-4835-9B7A-267791CFA161}"/>
              </a:ext>
            </a:extLst>
          </p:cNvPr>
          <p:cNvSpPr>
            <a:spLocks noGrp="1"/>
          </p:cNvSpPr>
          <p:nvPr>
            <p:ph type="sldNum" sz="quarter" idx="12"/>
          </p:nvPr>
        </p:nvSpPr>
        <p:spPr/>
        <p:txBody>
          <a:bodyPr/>
          <a:lstStyle/>
          <a:p>
            <a:fld id="{3417980F-E99B-40F7-85E9-3635BAD9692C}" type="slidenum">
              <a:rPr lang="en-US" smtClean="0"/>
              <a:t>‹#›</a:t>
            </a:fld>
            <a:endParaRPr lang="en-US" dirty="0"/>
          </a:p>
        </p:txBody>
      </p:sp>
    </p:spTree>
    <p:extLst>
      <p:ext uri="{BB962C8B-B14F-4D97-AF65-F5344CB8AC3E}">
        <p14:creationId xmlns:p14="http://schemas.microsoft.com/office/powerpoint/2010/main" val="1818876555"/>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B5E0E-B8A2-49E2-AB4D-1832FE4A94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544C878-58F1-4037-8552-130AECB1B2C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EA20F45-EEF6-4EA2-8D4F-2BD068CCA2A6}"/>
              </a:ext>
            </a:extLst>
          </p:cNvPr>
          <p:cNvSpPr>
            <a:spLocks noGrp="1"/>
          </p:cNvSpPr>
          <p:nvPr>
            <p:ph type="dt" sz="half" idx="10"/>
          </p:nvPr>
        </p:nvSpPr>
        <p:spPr/>
        <p:txBody>
          <a:bodyPr/>
          <a:lstStyle/>
          <a:p>
            <a:fld id="{C1F41F8F-4656-4974-8520-1F48E47C113B}" type="datetimeFigureOut">
              <a:rPr lang="en-US" smtClean="0"/>
              <a:t>7/24/2023</a:t>
            </a:fld>
            <a:endParaRPr lang="en-US" dirty="0"/>
          </a:p>
        </p:txBody>
      </p:sp>
      <p:sp>
        <p:nvSpPr>
          <p:cNvPr id="5" name="Footer Placeholder 4">
            <a:extLst>
              <a:ext uri="{FF2B5EF4-FFF2-40B4-BE49-F238E27FC236}">
                <a16:creationId xmlns:a16="http://schemas.microsoft.com/office/drawing/2014/main" id="{E5028840-741D-488B-8D02-B4057534E3C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8B26BD4-3839-482C-BDF1-2AC3FE1CD71E}"/>
              </a:ext>
            </a:extLst>
          </p:cNvPr>
          <p:cNvSpPr>
            <a:spLocks noGrp="1"/>
          </p:cNvSpPr>
          <p:nvPr>
            <p:ph type="sldNum" sz="quarter" idx="12"/>
          </p:nvPr>
        </p:nvSpPr>
        <p:spPr/>
        <p:txBody>
          <a:bodyPr/>
          <a:lstStyle/>
          <a:p>
            <a:fld id="{3417980F-E99B-40F7-85E9-3635BAD9692C}" type="slidenum">
              <a:rPr lang="en-US" smtClean="0"/>
              <a:t>‹#›</a:t>
            </a:fld>
            <a:endParaRPr lang="en-US" dirty="0"/>
          </a:p>
        </p:txBody>
      </p:sp>
    </p:spTree>
    <p:extLst>
      <p:ext uri="{BB962C8B-B14F-4D97-AF65-F5344CB8AC3E}">
        <p14:creationId xmlns:p14="http://schemas.microsoft.com/office/powerpoint/2010/main" val="2412188450"/>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75618-F11E-4B96-9550-D2D70DECF65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5B94AB-3B48-41A7-B078-A54B058346C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1DC36A5-4F31-4A11-AA15-F32674A14C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6480F7A-01ED-4A19-B933-6BB60A52D470}"/>
              </a:ext>
            </a:extLst>
          </p:cNvPr>
          <p:cNvSpPr>
            <a:spLocks noGrp="1"/>
          </p:cNvSpPr>
          <p:nvPr>
            <p:ph type="dt" sz="half" idx="10"/>
          </p:nvPr>
        </p:nvSpPr>
        <p:spPr/>
        <p:txBody>
          <a:bodyPr/>
          <a:lstStyle/>
          <a:p>
            <a:fld id="{C1F41F8F-4656-4974-8520-1F48E47C113B}" type="datetimeFigureOut">
              <a:rPr lang="en-US" smtClean="0"/>
              <a:t>7/24/2023</a:t>
            </a:fld>
            <a:endParaRPr lang="en-US" dirty="0"/>
          </a:p>
        </p:txBody>
      </p:sp>
      <p:sp>
        <p:nvSpPr>
          <p:cNvPr id="6" name="Footer Placeholder 5">
            <a:extLst>
              <a:ext uri="{FF2B5EF4-FFF2-40B4-BE49-F238E27FC236}">
                <a16:creationId xmlns:a16="http://schemas.microsoft.com/office/drawing/2014/main" id="{14ABFCBF-C2F6-41C6-9087-840167C6B79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47673E8-5590-41AD-B593-8212B5983D44}"/>
              </a:ext>
            </a:extLst>
          </p:cNvPr>
          <p:cNvSpPr>
            <a:spLocks noGrp="1"/>
          </p:cNvSpPr>
          <p:nvPr>
            <p:ph type="sldNum" sz="quarter" idx="12"/>
          </p:nvPr>
        </p:nvSpPr>
        <p:spPr/>
        <p:txBody>
          <a:bodyPr/>
          <a:lstStyle/>
          <a:p>
            <a:fld id="{3417980F-E99B-40F7-85E9-3635BAD9692C}" type="slidenum">
              <a:rPr lang="en-US" smtClean="0"/>
              <a:t>‹#›</a:t>
            </a:fld>
            <a:endParaRPr lang="en-US" dirty="0"/>
          </a:p>
        </p:txBody>
      </p:sp>
    </p:spTree>
    <p:extLst>
      <p:ext uri="{BB962C8B-B14F-4D97-AF65-F5344CB8AC3E}">
        <p14:creationId xmlns:p14="http://schemas.microsoft.com/office/powerpoint/2010/main" val="250104498"/>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E81C8-1F2A-4168-B336-23AD191C637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AEBB3DA-09F1-4AB5-9600-9B35B62CCB6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70AC89D-1E8D-463F-A995-F80BFBC9F29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06BD506-DDCA-4A76-8E15-6142D0613D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CEA6445-086B-45F9-81B1-1A53C42643C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D329C6-A2FA-41C7-A603-3F0F2FCF9FAE}"/>
              </a:ext>
            </a:extLst>
          </p:cNvPr>
          <p:cNvSpPr>
            <a:spLocks noGrp="1"/>
          </p:cNvSpPr>
          <p:nvPr>
            <p:ph type="dt" sz="half" idx="10"/>
          </p:nvPr>
        </p:nvSpPr>
        <p:spPr/>
        <p:txBody>
          <a:bodyPr/>
          <a:lstStyle/>
          <a:p>
            <a:fld id="{C1F41F8F-4656-4974-8520-1F48E47C113B}" type="datetimeFigureOut">
              <a:rPr lang="en-US" smtClean="0"/>
              <a:t>7/24/2023</a:t>
            </a:fld>
            <a:endParaRPr lang="en-US" dirty="0"/>
          </a:p>
        </p:txBody>
      </p:sp>
      <p:sp>
        <p:nvSpPr>
          <p:cNvPr id="8" name="Footer Placeholder 7">
            <a:extLst>
              <a:ext uri="{FF2B5EF4-FFF2-40B4-BE49-F238E27FC236}">
                <a16:creationId xmlns:a16="http://schemas.microsoft.com/office/drawing/2014/main" id="{9A23ABA2-0A55-42B2-8E26-90B5ADD31943}"/>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A426D93-2905-4152-9377-39DF8E3BD0A9}"/>
              </a:ext>
            </a:extLst>
          </p:cNvPr>
          <p:cNvSpPr>
            <a:spLocks noGrp="1"/>
          </p:cNvSpPr>
          <p:nvPr>
            <p:ph type="sldNum" sz="quarter" idx="12"/>
          </p:nvPr>
        </p:nvSpPr>
        <p:spPr/>
        <p:txBody>
          <a:bodyPr/>
          <a:lstStyle/>
          <a:p>
            <a:fld id="{3417980F-E99B-40F7-85E9-3635BAD9692C}" type="slidenum">
              <a:rPr lang="en-US" smtClean="0"/>
              <a:t>‹#›</a:t>
            </a:fld>
            <a:endParaRPr lang="en-US" dirty="0"/>
          </a:p>
        </p:txBody>
      </p:sp>
    </p:spTree>
    <p:extLst>
      <p:ext uri="{BB962C8B-B14F-4D97-AF65-F5344CB8AC3E}">
        <p14:creationId xmlns:p14="http://schemas.microsoft.com/office/powerpoint/2010/main" val="2490834567"/>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04367-BF4A-4ADC-88D9-964E6FE3A1F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0A869A6-7296-46F7-8125-D2D2BEA16259}"/>
              </a:ext>
            </a:extLst>
          </p:cNvPr>
          <p:cNvSpPr>
            <a:spLocks noGrp="1"/>
          </p:cNvSpPr>
          <p:nvPr>
            <p:ph type="dt" sz="half" idx="10"/>
          </p:nvPr>
        </p:nvSpPr>
        <p:spPr/>
        <p:txBody>
          <a:bodyPr/>
          <a:lstStyle/>
          <a:p>
            <a:fld id="{C1F41F8F-4656-4974-8520-1F48E47C113B}" type="datetimeFigureOut">
              <a:rPr lang="en-US" smtClean="0"/>
              <a:t>7/24/2023</a:t>
            </a:fld>
            <a:endParaRPr lang="en-US" dirty="0"/>
          </a:p>
        </p:txBody>
      </p:sp>
      <p:sp>
        <p:nvSpPr>
          <p:cNvPr id="4" name="Footer Placeholder 3">
            <a:extLst>
              <a:ext uri="{FF2B5EF4-FFF2-40B4-BE49-F238E27FC236}">
                <a16:creationId xmlns:a16="http://schemas.microsoft.com/office/drawing/2014/main" id="{D07DAC3F-DFE5-4751-A6B7-39D3C4CC7CC0}"/>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EA38B9A-3318-4A8A-A1A2-F928A60F664C}"/>
              </a:ext>
            </a:extLst>
          </p:cNvPr>
          <p:cNvSpPr>
            <a:spLocks noGrp="1"/>
          </p:cNvSpPr>
          <p:nvPr>
            <p:ph type="sldNum" sz="quarter" idx="12"/>
          </p:nvPr>
        </p:nvSpPr>
        <p:spPr/>
        <p:txBody>
          <a:bodyPr/>
          <a:lstStyle/>
          <a:p>
            <a:fld id="{3417980F-E99B-40F7-85E9-3635BAD9692C}" type="slidenum">
              <a:rPr lang="en-US" smtClean="0"/>
              <a:t>‹#›</a:t>
            </a:fld>
            <a:endParaRPr lang="en-US" dirty="0"/>
          </a:p>
        </p:txBody>
      </p:sp>
    </p:spTree>
    <p:extLst>
      <p:ext uri="{BB962C8B-B14F-4D97-AF65-F5344CB8AC3E}">
        <p14:creationId xmlns:p14="http://schemas.microsoft.com/office/powerpoint/2010/main" val="275566988"/>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E41ABD3-2B7E-407B-ADEE-EC6A882B958C}"/>
              </a:ext>
            </a:extLst>
          </p:cNvPr>
          <p:cNvSpPr>
            <a:spLocks noGrp="1"/>
          </p:cNvSpPr>
          <p:nvPr>
            <p:ph type="dt" sz="half" idx="10"/>
          </p:nvPr>
        </p:nvSpPr>
        <p:spPr/>
        <p:txBody>
          <a:bodyPr/>
          <a:lstStyle/>
          <a:p>
            <a:fld id="{C1F41F8F-4656-4974-8520-1F48E47C113B}" type="datetimeFigureOut">
              <a:rPr lang="en-US" smtClean="0"/>
              <a:t>7/24/2023</a:t>
            </a:fld>
            <a:endParaRPr lang="en-US" dirty="0"/>
          </a:p>
        </p:txBody>
      </p:sp>
      <p:sp>
        <p:nvSpPr>
          <p:cNvPr id="3" name="Footer Placeholder 2">
            <a:extLst>
              <a:ext uri="{FF2B5EF4-FFF2-40B4-BE49-F238E27FC236}">
                <a16:creationId xmlns:a16="http://schemas.microsoft.com/office/drawing/2014/main" id="{5546641B-9B24-4FA0-97E7-C858B9414122}"/>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00DDDD5-2AD1-44A6-BABB-404447813964}"/>
              </a:ext>
            </a:extLst>
          </p:cNvPr>
          <p:cNvSpPr>
            <a:spLocks noGrp="1"/>
          </p:cNvSpPr>
          <p:nvPr>
            <p:ph type="sldNum" sz="quarter" idx="12"/>
          </p:nvPr>
        </p:nvSpPr>
        <p:spPr/>
        <p:txBody>
          <a:bodyPr/>
          <a:lstStyle/>
          <a:p>
            <a:fld id="{3417980F-E99B-40F7-85E9-3635BAD9692C}" type="slidenum">
              <a:rPr lang="en-US" smtClean="0"/>
              <a:t>‹#›</a:t>
            </a:fld>
            <a:endParaRPr lang="en-US" dirty="0"/>
          </a:p>
        </p:txBody>
      </p:sp>
    </p:spTree>
    <p:extLst>
      <p:ext uri="{BB962C8B-B14F-4D97-AF65-F5344CB8AC3E}">
        <p14:creationId xmlns:p14="http://schemas.microsoft.com/office/powerpoint/2010/main" val="3418135573"/>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363B9-62BD-4F0B-81AC-CF0CBE3C03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4BEBC7F-0D59-4F09-A95E-E8102F72A3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33582FC-D0C2-4C01-8B3B-9CB40EC622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63D300-3289-4D3E-A715-AB62783751A0}"/>
              </a:ext>
            </a:extLst>
          </p:cNvPr>
          <p:cNvSpPr>
            <a:spLocks noGrp="1"/>
          </p:cNvSpPr>
          <p:nvPr>
            <p:ph type="dt" sz="half" idx="10"/>
          </p:nvPr>
        </p:nvSpPr>
        <p:spPr/>
        <p:txBody>
          <a:bodyPr/>
          <a:lstStyle/>
          <a:p>
            <a:fld id="{C1F41F8F-4656-4974-8520-1F48E47C113B}" type="datetimeFigureOut">
              <a:rPr lang="en-US" smtClean="0"/>
              <a:t>7/24/2023</a:t>
            </a:fld>
            <a:endParaRPr lang="en-US" dirty="0"/>
          </a:p>
        </p:txBody>
      </p:sp>
      <p:sp>
        <p:nvSpPr>
          <p:cNvPr id="6" name="Footer Placeholder 5">
            <a:extLst>
              <a:ext uri="{FF2B5EF4-FFF2-40B4-BE49-F238E27FC236}">
                <a16:creationId xmlns:a16="http://schemas.microsoft.com/office/drawing/2014/main" id="{3C83B24B-CD65-4379-B9DF-E48AA489C28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E2F7773-FB7D-4347-81F0-5FF86E382CB4}"/>
              </a:ext>
            </a:extLst>
          </p:cNvPr>
          <p:cNvSpPr>
            <a:spLocks noGrp="1"/>
          </p:cNvSpPr>
          <p:nvPr>
            <p:ph type="sldNum" sz="quarter" idx="12"/>
          </p:nvPr>
        </p:nvSpPr>
        <p:spPr/>
        <p:txBody>
          <a:bodyPr/>
          <a:lstStyle/>
          <a:p>
            <a:fld id="{3417980F-E99B-40F7-85E9-3635BAD9692C}" type="slidenum">
              <a:rPr lang="en-US" smtClean="0"/>
              <a:t>‹#›</a:t>
            </a:fld>
            <a:endParaRPr lang="en-US" dirty="0"/>
          </a:p>
        </p:txBody>
      </p:sp>
    </p:spTree>
    <p:extLst>
      <p:ext uri="{BB962C8B-B14F-4D97-AF65-F5344CB8AC3E}">
        <p14:creationId xmlns:p14="http://schemas.microsoft.com/office/powerpoint/2010/main" val="1945194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Picture Placeholder 8">
            <a:extLst>
              <a:ext uri="{FF2B5EF4-FFF2-40B4-BE49-F238E27FC236}">
                <a16:creationId xmlns:a16="http://schemas.microsoft.com/office/drawing/2014/main" id="{736C6902-91EF-4E7E-9BCD-920B03F0170F}"/>
              </a:ext>
            </a:extLst>
          </p:cNvPr>
          <p:cNvSpPr>
            <a:spLocks noGrp="1" noChangeAspect="1"/>
          </p:cNvSpPr>
          <p:nvPr>
            <p:ph type="pic" sz="quarter" idx="13" hasCustomPrompt="1"/>
          </p:nvPr>
        </p:nvSpPr>
        <p:spPr>
          <a:xfrm>
            <a:off x="810087" y="3119585"/>
            <a:ext cx="1930840" cy="1930840"/>
          </a:xfrm>
        </p:spPr>
        <p:txBody>
          <a:bodyPr/>
          <a:lstStyle>
            <a:lvl1pPr>
              <a:defRPr>
                <a:solidFill>
                  <a:schemeClr val="bg1"/>
                </a:solidFill>
              </a:defRPr>
            </a:lvl1pPr>
          </a:lstStyle>
          <a:p>
            <a:r>
              <a:rPr lang="en-US" dirty="0"/>
              <a:t>Icon</a:t>
            </a:r>
          </a:p>
        </p:txBody>
      </p:sp>
      <p:sp>
        <p:nvSpPr>
          <p:cNvPr id="3" name="Title 1"/>
          <p:cNvSpPr>
            <a:spLocks noGrp="1"/>
          </p:cNvSpPr>
          <p:nvPr>
            <p:ph type="title"/>
          </p:nvPr>
        </p:nvSpPr>
        <p:spPr>
          <a:xfrm>
            <a:off x="2740925" y="3422224"/>
            <a:ext cx="8668603" cy="1325563"/>
          </a:xfrm>
        </p:spPr>
        <p:txBody>
          <a:bodyPr>
            <a:normAutofit/>
          </a:bodyPr>
          <a:lstStyle>
            <a:lvl1pPr>
              <a:defRPr sz="4396">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3044668687"/>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21A88-3F5A-4DBF-9A64-63B914101E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370AB87-F0C6-4C80-B776-72A2E6FF76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309485E-62DB-4F4C-ACC6-ED2D986759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5762E7-53B2-4880-AA65-1A4759C4E252}"/>
              </a:ext>
            </a:extLst>
          </p:cNvPr>
          <p:cNvSpPr>
            <a:spLocks noGrp="1"/>
          </p:cNvSpPr>
          <p:nvPr>
            <p:ph type="dt" sz="half" idx="10"/>
          </p:nvPr>
        </p:nvSpPr>
        <p:spPr/>
        <p:txBody>
          <a:bodyPr/>
          <a:lstStyle/>
          <a:p>
            <a:fld id="{C1F41F8F-4656-4974-8520-1F48E47C113B}" type="datetimeFigureOut">
              <a:rPr lang="en-US" smtClean="0"/>
              <a:t>7/24/2023</a:t>
            </a:fld>
            <a:endParaRPr lang="en-US" dirty="0"/>
          </a:p>
        </p:txBody>
      </p:sp>
      <p:sp>
        <p:nvSpPr>
          <p:cNvPr id="6" name="Footer Placeholder 5">
            <a:extLst>
              <a:ext uri="{FF2B5EF4-FFF2-40B4-BE49-F238E27FC236}">
                <a16:creationId xmlns:a16="http://schemas.microsoft.com/office/drawing/2014/main" id="{8A4987E9-779A-46E5-A41B-C320A4485BD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15D29C1-AF48-466C-A0C4-4D0E0DFB1CD7}"/>
              </a:ext>
            </a:extLst>
          </p:cNvPr>
          <p:cNvSpPr>
            <a:spLocks noGrp="1"/>
          </p:cNvSpPr>
          <p:nvPr>
            <p:ph type="sldNum" sz="quarter" idx="12"/>
          </p:nvPr>
        </p:nvSpPr>
        <p:spPr/>
        <p:txBody>
          <a:bodyPr/>
          <a:lstStyle/>
          <a:p>
            <a:fld id="{3417980F-E99B-40F7-85E9-3635BAD9692C}" type="slidenum">
              <a:rPr lang="en-US" smtClean="0"/>
              <a:t>‹#›</a:t>
            </a:fld>
            <a:endParaRPr lang="en-US" dirty="0"/>
          </a:p>
        </p:txBody>
      </p:sp>
    </p:spTree>
    <p:extLst>
      <p:ext uri="{BB962C8B-B14F-4D97-AF65-F5344CB8AC3E}">
        <p14:creationId xmlns:p14="http://schemas.microsoft.com/office/powerpoint/2010/main" val="377888839"/>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54BCF2-D211-4E9A-A940-867EF0D69CC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E27B5F3-1952-4EA2-85CD-C4ACD3CF193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A6B6177-CC61-4838-951E-9F98702157A8}"/>
              </a:ext>
            </a:extLst>
          </p:cNvPr>
          <p:cNvSpPr>
            <a:spLocks noGrp="1"/>
          </p:cNvSpPr>
          <p:nvPr>
            <p:ph type="dt" sz="half" idx="10"/>
          </p:nvPr>
        </p:nvSpPr>
        <p:spPr/>
        <p:txBody>
          <a:bodyPr/>
          <a:lstStyle/>
          <a:p>
            <a:fld id="{C1F41F8F-4656-4974-8520-1F48E47C113B}" type="datetimeFigureOut">
              <a:rPr lang="en-US" smtClean="0"/>
              <a:t>7/24/2023</a:t>
            </a:fld>
            <a:endParaRPr lang="en-US" dirty="0"/>
          </a:p>
        </p:txBody>
      </p:sp>
      <p:sp>
        <p:nvSpPr>
          <p:cNvPr id="5" name="Footer Placeholder 4">
            <a:extLst>
              <a:ext uri="{FF2B5EF4-FFF2-40B4-BE49-F238E27FC236}">
                <a16:creationId xmlns:a16="http://schemas.microsoft.com/office/drawing/2014/main" id="{DE7195AD-32C5-4414-963A-E19D8165D81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3AF884A-DDCB-42CA-9622-A92CC34354B6}"/>
              </a:ext>
            </a:extLst>
          </p:cNvPr>
          <p:cNvSpPr>
            <a:spLocks noGrp="1"/>
          </p:cNvSpPr>
          <p:nvPr>
            <p:ph type="sldNum" sz="quarter" idx="12"/>
          </p:nvPr>
        </p:nvSpPr>
        <p:spPr/>
        <p:txBody>
          <a:bodyPr/>
          <a:lstStyle/>
          <a:p>
            <a:fld id="{3417980F-E99B-40F7-85E9-3635BAD9692C}" type="slidenum">
              <a:rPr lang="en-US" smtClean="0"/>
              <a:t>‹#›</a:t>
            </a:fld>
            <a:endParaRPr lang="en-US" dirty="0"/>
          </a:p>
        </p:txBody>
      </p:sp>
    </p:spTree>
    <p:extLst>
      <p:ext uri="{BB962C8B-B14F-4D97-AF65-F5344CB8AC3E}">
        <p14:creationId xmlns:p14="http://schemas.microsoft.com/office/powerpoint/2010/main" val="1954404669"/>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EA41E7-1EBF-4CD8-BE68-41A63086042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703692A-5AC4-49AB-85E1-4D05B180237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6B9BCB1-9FAC-407D-B710-42AD59B5BCD7}"/>
              </a:ext>
            </a:extLst>
          </p:cNvPr>
          <p:cNvSpPr>
            <a:spLocks noGrp="1"/>
          </p:cNvSpPr>
          <p:nvPr>
            <p:ph type="dt" sz="half" idx="10"/>
          </p:nvPr>
        </p:nvSpPr>
        <p:spPr/>
        <p:txBody>
          <a:bodyPr/>
          <a:lstStyle/>
          <a:p>
            <a:fld id="{C1F41F8F-4656-4974-8520-1F48E47C113B}" type="datetimeFigureOut">
              <a:rPr lang="en-US" smtClean="0"/>
              <a:t>7/24/2023</a:t>
            </a:fld>
            <a:endParaRPr lang="en-US" dirty="0"/>
          </a:p>
        </p:txBody>
      </p:sp>
      <p:sp>
        <p:nvSpPr>
          <p:cNvPr id="5" name="Footer Placeholder 4">
            <a:extLst>
              <a:ext uri="{FF2B5EF4-FFF2-40B4-BE49-F238E27FC236}">
                <a16:creationId xmlns:a16="http://schemas.microsoft.com/office/drawing/2014/main" id="{31E16F36-ECFA-47D0-88C3-F72E5550250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132A351-2FA9-45E8-9CC1-B4A5BEFEDDF0}"/>
              </a:ext>
            </a:extLst>
          </p:cNvPr>
          <p:cNvSpPr>
            <a:spLocks noGrp="1"/>
          </p:cNvSpPr>
          <p:nvPr>
            <p:ph type="sldNum" sz="quarter" idx="12"/>
          </p:nvPr>
        </p:nvSpPr>
        <p:spPr/>
        <p:txBody>
          <a:bodyPr/>
          <a:lstStyle/>
          <a:p>
            <a:fld id="{3417980F-E99B-40F7-85E9-3635BAD9692C}" type="slidenum">
              <a:rPr lang="en-US" smtClean="0"/>
              <a:t>‹#›</a:t>
            </a:fld>
            <a:endParaRPr lang="en-US" dirty="0"/>
          </a:p>
        </p:txBody>
      </p:sp>
    </p:spTree>
    <p:extLst>
      <p:ext uri="{BB962C8B-B14F-4D97-AF65-F5344CB8AC3E}">
        <p14:creationId xmlns:p14="http://schemas.microsoft.com/office/powerpoint/2010/main" val="195746484"/>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userDrawn="1">
  <p:cSld name="Future, Strateg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5" y="676411"/>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3"/>
            <a:ext cx="10515600" cy="4148920"/>
          </a:xfrm>
        </p:spPr>
        <p:txBody>
          <a:bodyPr/>
          <a:lstStyle/>
          <a:p>
            <a:pPr lvl="0"/>
            <a:r>
              <a:rPr lang="en-US" dirty="0"/>
              <a:t>Click to edit Master text styles</a:t>
            </a:r>
          </a:p>
          <a:p>
            <a:pPr lvl="1"/>
            <a:r>
              <a:rPr lang="en-US" dirty="0"/>
              <a:t>Second level</a:t>
            </a:r>
          </a:p>
          <a:p>
            <a:pPr lvl="2"/>
            <a:r>
              <a:rPr lang="en-US" dirty="0"/>
              <a:t>Third level</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74678" y="367763"/>
            <a:ext cx="1942857" cy="1942857"/>
          </a:xfrm>
          <a:prstGeom prst="rect">
            <a:avLst/>
          </a:prstGeom>
        </p:spPr>
      </p:pic>
    </p:spTree>
    <p:extLst>
      <p:ext uri="{BB962C8B-B14F-4D97-AF65-F5344CB8AC3E}">
        <p14:creationId xmlns:p14="http://schemas.microsoft.com/office/powerpoint/2010/main" val="841314146"/>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userDrawn="1">
  <p:cSld name="Custom Layout">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2" name="Picture 3">
            <a:extLst>
              <a:ext uri="{FF2B5EF4-FFF2-40B4-BE49-F238E27FC236}">
                <a16:creationId xmlns:a16="http://schemas.microsoft.com/office/drawing/2014/main" id="{9AEAF073-93F5-470E-96A3-61EBA4488243}"/>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255184" y="1440117"/>
            <a:ext cx="10058400" cy="3939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4075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17537" y="676412"/>
            <a:ext cx="8536265" cy="1325563"/>
          </a:xfrm>
        </p:spPr>
        <p:txBody>
          <a:bodyPr/>
          <a:lstStyle/>
          <a:p>
            <a:r>
              <a:rPr lang="en-US" dirty="0"/>
              <a:t>Click to edit Master title style</a:t>
            </a:r>
          </a:p>
        </p:txBody>
      </p:sp>
      <p:sp>
        <p:nvSpPr>
          <p:cNvPr id="3" name="Content Placeholder 2"/>
          <p:cNvSpPr>
            <a:spLocks noGrp="1"/>
          </p:cNvSpPr>
          <p:nvPr>
            <p:ph idx="1"/>
          </p:nvPr>
        </p:nvSpPr>
        <p:spPr>
          <a:xfrm>
            <a:off x="838200" y="2483894"/>
            <a:ext cx="10515600" cy="4148919"/>
          </a:xfrm>
        </p:spPr>
        <p:txBody>
          <a:bodyPr/>
          <a:lstStyle/>
          <a:p>
            <a:pPr lvl="0"/>
            <a:r>
              <a:rPr lang="en-US" dirty="0"/>
              <a:t>Click to edit Master text styles</a:t>
            </a:r>
          </a:p>
          <a:p>
            <a:pPr lvl="1"/>
            <a:r>
              <a:rPr lang="en-US" dirty="0"/>
              <a:t>Second level</a:t>
            </a:r>
          </a:p>
          <a:p>
            <a:pPr lvl="2"/>
            <a:r>
              <a:rPr lang="en-US" dirty="0"/>
              <a:t>Third level</a:t>
            </a:r>
          </a:p>
        </p:txBody>
      </p:sp>
      <p:sp>
        <p:nvSpPr>
          <p:cNvPr id="10" name="Picture Placeholder 8">
            <a:extLst>
              <a:ext uri="{FF2B5EF4-FFF2-40B4-BE49-F238E27FC236}">
                <a16:creationId xmlns:a16="http://schemas.microsoft.com/office/drawing/2014/main" id="{736C6902-91EF-4E7E-9BCD-920B03F0170F}"/>
              </a:ext>
            </a:extLst>
          </p:cNvPr>
          <p:cNvSpPr>
            <a:spLocks noGrp="1" noChangeAspect="1"/>
          </p:cNvSpPr>
          <p:nvPr>
            <p:ph type="pic" sz="quarter" idx="14" hasCustomPrompt="1"/>
          </p:nvPr>
        </p:nvSpPr>
        <p:spPr>
          <a:xfrm>
            <a:off x="838202" y="342528"/>
            <a:ext cx="1979335" cy="1993327"/>
          </a:xfrm>
        </p:spPr>
        <p:txBody>
          <a:bodyPr/>
          <a:lstStyle>
            <a:lvl1pPr>
              <a:defRPr/>
            </a:lvl1pPr>
          </a:lstStyle>
          <a:p>
            <a:r>
              <a:rPr lang="en-US" dirty="0"/>
              <a:t>Icon</a:t>
            </a:r>
          </a:p>
        </p:txBody>
      </p:sp>
    </p:spTree>
    <p:extLst>
      <p:ext uri="{BB962C8B-B14F-4D97-AF65-F5344CB8AC3E}">
        <p14:creationId xmlns:p14="http://schemas.microsoft.com/office/powerpoint/2010/main" val="3923081473"/>
      </p:ext>
    </p:extLst>
  </p:cSld>
  <p:clrMapOvr>
    <a:masterClrMapping/>
  </p:clrMapOvr>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7" Type="http://schemas.openxmlformats.org/officeDocument/2006/relationships/slideLayout" Target="../slideLayouts/slideLayout7.xml"/><Relationship Id="rId71" Type="http://schemas.openxmlformats.org/officeDocument/2006/relationships/slideLayout" Target="../slideLayouts/slideLayout7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theme" Target="../theme/theme1.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slideLayout" Target="../slideLayouts/slideLayout70.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79.xml"/><Relationship Id="rId13" Type="http://schemas.openxmlformats.org/officeDocument/2006/relationships/slideLayout" Target="../slideLayouts/slideLayout84.xml"/><Relationship Id="rId3" Type="http://schemas.openxmlformats.org/officeDocument/2006/relationships/slideLayout" Target="../slideLayouts/slideLayout74.xml"/><Relationship Id="rId7" Type="http://schemas.openxmlformats.org/officeDocument/2006/relationships/slideLayout" Target="../slideLayouts/slideLayout78.xml"/><Relationship Id="rId12" Type="http://schemas.openxmlformats.org/officeDocument/2006/relationships/slideLayout" Target="../slideLayouts/slideLayout83.xml"/><Relationship Id="rId2" Type="http://schemas.openxmlformats.org/officeDocument/2006/relationships/slideLayout" Target="../slideLayouts/slideLayout73.xml"/><Relationship Id="rId1" Type="http://schemas.openxmlformats.org/officeDocument/2006/relationships/slideLayout" Target="../slideLayouts/slideLayout72.xml"/><Relationship Id="rId6" Type="http://schemas.openxmlformats.org/officeDocument/2006/relationships/slideLayout" Target="../slideLayouts/slideLayout77.xml"/><Relationship Id="rId11" Type="http://schemas.openxmlformats.org/officeDocument/2006/relationships/slideLayout" Target="../slideLayouts/slideLayout82.xml"/><Relationship Id="rId5" Type="http://schemas.openxmlformats.org/officeDocument/2006/relationships/slideLayout" Target="../slideLayouts/slideLayout76.xml"/><Relationship Id="rId10" Type="http://schemas.openxmlformats.org/officeDocument/2006/relationships/slideLayout" Target="../slideLayouts/slideLayout81.xml"/><Relationship Id="rId4" Type="http://schemas.openxmlformats.org/officeDocument/2006/relationships/slideLayout" Target="../slideLayouts/slideLayout75.xml"/><Relationship Id="rId9" Type="http://schemas.openxmlformats.org/officeDocument/2006/relationships/slideLayout" Target="../slideLayouts/slideLayout8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17537" y="365127"/>
            <a:ext cx="8536265"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2129052"/>
            <a:ext cx="10515600" cy="414891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79258763"/>
      </p:ext>
    </p:extLst>
  </p:cSld>
  <p:clrMap bg1="lt1" tx1="dk1" bg2="lt2" tx2="dk2" accent1="accent1" accent2="accent2" accent3="accent3" accent4="accent4" accent5="accent5" accent6="accent6" hlink="hlink" folHlink="folHlink"/>
  <p:sldLayoutIdLst>
    <p:sldLayoutId id="2147483740" r:id="rId1"/>
    <p:sldLayoutId id="2147483741" r:id="rId2"/>
    <p:sldLayoutId id="2147483742" r:id="rId3"/>
    <p:sldLayoutId id="2147483743" r:id="rId4"/>
    <p:sldLayoutId id="2147483744" r:id="rId5"/>
    <p:sldLayoutId id="2147483745" r:id="rId6"/>
    <p:sldLayoutId id="2147483746" r:id="rId7"/>
    <p:sldLayoutId id="2147483747" r:id="rId8"/>
    <p:sldLayoutId id="2147483748" r:id="rId9"/>
    <p:sldLayoutId id="2147483749" r:id="rId10"/>
    <p:sldLayoutId id="2147483750" r:id="rId11"/>
    <p:sldLayoutId id="2147483751" r:id="rId12"/>
    <p:sldLayoutId id="2147483752" r:id="rId13"/>
    <p:sldLayoutId id="2147483753" r:id="rId14"/>
    <p:sldLayoutId id="2147483754" r:id="rId15"/>
    <p:sldLayoutId id="2147483755" r:id="rId16"/>
    <p:sldLayoutId id="2147483756" r:id="rId17"/>
    <p:sldLayoutId id="2147483757" r:id="rId18"/>
    <p:sldLayoutId id="2147483758" r:id="rId19"/>
    <p:sldLayoutId id="2147483759" r:id="rId20"/>
    <p:sldLayoutId id="2147483760" r:id="rId21"/>
    <p:sldLayoutId id="2147483761" r:id="rId22"/>
    <p:sldLayoutId id="2147483762" r:id="rId23"/>
    <p:sldLayoutId id="2147483763" r:id="rId24"/>
    <p:sldLayoutId id="2147483764" r:id="rId25"/>
    <p:sldLayoutId id="2147483765" r:id="rId26"/>
    <p:sldLayoutId id="2147483766" r:id="rId27"/>
    <p:sldLayoutId id="2147483767" r:id="rId28"/>
    <p:sldLayoutId id="2147483768" r:id="rId29"/>
    <p:sldLayoutId id="2147483769" r:id="rId30"/>
    <p:sldLayoutId id="2147483770" r:id="rId31"/>
    <p:sldLayoutId id="2147483771" r:id="rId32"/>
    <p:sldLayoutId id="2147483772" r:id="rId33"/>
    <p:sldLayoutId id="2147483773" r:id="rId34"/>
    <p:sldLayoutId id="2147483774" r:id="rId35"/>
    <p:sldLayoutId id="2147483775" r:id="rId36"/>
    <p:sldLayoutId id="2147483776" r:id="rId37"/>
    <p:sldLayoutId id="2147483777" r:id="rId38"/>
    <p:sldLayoutId id="2147483778" r:id="rId39"/>
    <p:sldLayoutId id="2147483779" r:id="rId40"/>
    <p:sldLayoutId id="2147483780" r:id="rId41"/>
    <p:sldLayoutId id="2147483781" r:id="rId42"/>
    <p:sldLayoutId id="2147483782" r:id="rId43"/>
    <p:sldLayoutId id="2147483783" r:id="rId44"/>
    <p:sldLayoutId id="2147483784" r:id="rId45"/>
    <p:sldLayoutId id="2147483785" r:id="rId46"/>
    <p:sldLayoutId id="2147483786" r:id="rId47"/>
    <p:sldLayoutId id="2147483787" r:id="rId48"/>
    <p:sldLayoutId id="2147483788" r:id="rId49"/>
    <p:sldLayoutId id="2147483789" r:id="rId50"/>
    <p:sldLayoutId id="2147483790" r:id="rId51"/>
    <p:sldLayoutId id="2147483791" r:id="rId52"/>
    <p:sldLayoutId id="2147483792" r:id="rId53"/>
    <p:sldLayoutId id="2147483793" r:id="rId54"/>
    <p:sldLayoutId id="2147483794" r:id="rId55"/>
    <p:sldLayoutId id="2147483795" r:id="rId56"/>
    <p:sldLayoutId id="2147483796" r:id="rId57"/>
    <p:sldLayoutId id="2147483797" r:id="rId58"/>
    <p:sldLayoutId id="2147483798" r:id="rId59"/>
    <p:sldLayoutId id="2147483799" r:id="rId60"/>
    <p:sldLayoutId id="2147483800" r:id="rId61"/>
    <p:sldLayoutId id="2147483801" r:id="rId62"/>
    <p:sldLayoutId id="2147483802" r:id="rId63"/>
    <p:sldLayoutId id="2147483803" r:id="rId64"/>
    <p:sldLayoutId id="2147483804" r:id="rId65"/>
    <p:sldLayoutId id="2147483805" r:id="rId66"/>
    <p:sldLayoutId id="2147483806" r:id="rId67"/>
    <p:sldLayoutId id="2147483807" r:id="rId68"/>
    <p:sldLayoutId id="2147483808" r:id="rId69"/>
    <p:sldLayoutId id="2147483809" r:id="rId70"/>
    <p:sldLayoutId id="2147483826" r:id="rId71"/>
  </p:sldLayoutIdLst>
  <p:txStyles>
    <p:titleStyle>
      <a:lvl1pPr algn="l" defTabSz="913554" rtl="0" eaLnBrk="1" latinLnBrk="0" hangingPunct="1">
        <a:lnSpc>
          <a:spcPct val="90000"/>
        </a:lnSpc>
        <a:spcBef>
          <a:spcPct val="0"/>
        </a:spcBef>
        <a:buNone/>
        <a:defRPr sz="3796" kern="1200">
          <a:solidFill>
            <a:schemeClr val="tx1"/>
          </a:solidFill>
          <a:latin typeface="Arial" panose="020B0604020202020204" pitchFamily="34" charset="0"/>
          <a:ea typeface="+mj-ea"/>
          <a:cs typeface="Arial" panose="020B0604020202020204" pitchFamily="34" charset="0"/>
        </a:defRPr>
      </a:lvl1pPr>
    </p:titleStyle>
    <p:bodyStyle>
      <a:lvl1pPr marL="228389" indent="-228389" algn="l" defTabSz="913554" rtl="0" eaLnBrk="1" latinLnBrk="0" hangingPunct="1">
        <a:lnSpc>
          <a:spcPct val="90000"/>
        </a:lnSpc>
        <a:spcBef>
          <a:spcPts val="999"/>
        </a:spcBef>
        <a:buFont typeface="Arial" panose="020B0604020202020204" pitchFamily="34" charset="0"/>
        <a:buChar char="•"/>
        <a:defRPr sz="2797" kern="1200">
          <a:solidFill>
            <a:schemeClr val="tx1"/>
          </a:solidFill>
          <a:latin typeface="Arial" panose="020B0604020202020204" pitchFamily="34" charset="0"/>
          <a:ea typeface="+mn-ea"/>
          <a:cs typeface="Arial" panose="020B0604020202020204" pitchFamily="34" charset="0"/>
        </a:defRPr>
      </a:lvl1pPr>
      <a:lvl2pPr marL="685166" indent="-228389" algn="l" defTabSz="913554" rtl="0" eaLnBrk="1" latinLnBrk="0" hangingPunct="1">
        <a:lnSpc>
          <a:spcPct val="90000"/>
        </a:lnSpc>
        <a:spcBef>
          <a:spcPts val="500"/>
        </a:spcBef>
        <a:buFont typeface="Courier New" panose="02070309020205020404" pitchFamily="49" charset="0"/>
        <a:buChar char="o"/>
        <a:defRPr sz="2398" kern="1200">
          <a:solidFill>
            <a:schemeClr val="tx1"/>
          </a:solidFill>
          <a:latin typeface="Arial" panose="020B0604020202020204" pitchFamily="34" charset="0"/>
          <a:ea typeface="+mn-ea"/>
          <a:cs typeface="Arial" panose="020B0604020202020204" pitchFamily="34" charset="0"/>
        </a:defRPr>
      </a:lvl2pPr>
      <a:lvl3pPr marL="1256137" indent="-342583" algn="l" defTabSz="913554" rtl="0" eaLnBrk="1" latinLnBrk="0" hangingPunct="1">
        <a:lnSpc>
          <a:spcPct val="90000"/>
        </a:lnSpc>
        <a:spcBef>
          <a:spcPts val="500"/>
        </a:spcBef>
        <a:buFont typeface="Wingdings" panose="05000000000000000000" pitchFamily="2" charset="2"/>
        <a:buChar char="§"/>
        <a:defRPr sz="1998" kern="1200">
          <a:solidFill>
            <a:schemeClr val="tx1"/>
          </a:solidFill>
          <a:latin typeface="Arial" panose="020B0604020202020204" pitchFamily="34" charset="0"/>
          <a:ea typeface="+mn-ea"/>
          <a:cs typeface="Arial" panose="020B0604020202020204" pitchFamily="34" charset="0"/>
        </a:defRPr>
      </a:lvl3pPr>
      <a:lvl4pPr marL="1598720" indent="-228389" algn="l" defTabSz="913554" rtl="0" eaLnBrk="1" latinLnBrk="0" hangingPunct="1">
        <a:lnSpc>
          <a:spcPct val="90000"/>
        </a:lnSpc>
        <a:spcBef>
          <a:spcPts val="500"/>
        </a:spcBef>
        <a:buFont typeface="Arial" panose="020B0604020202020204" pitchFamily="34" charset="0"/>
        <a:buChar char="•"/>
        <a:defRPr sz="1798" kern="1200">
          <a:solidFill>
            <a:schemeClr val="tx1"/>
          </a:solidFill>
          <a:latin typeface="+mn-lt"/>
          <a:ea typeface="+mn-ea"/>
          <a:cs typeface="+mn-cs"/>
        </a:defRPr>
      </a:lvl4pPr>
      <a:lvl5pPr marL="2055497" indent="-228389" algn="l" defTabSz="913554" rtl="0" eaLnBrk="1" latinLnBrk="0" hangingPunct="1">
        <a:lnSpc>
          <a:spcPct val="90000"/>
        </a:lnSpc>
        <a:spcBef>
          <a:spcPts val="500"/>
        </a:spcBef>
        <a:buFont typeface="Arial" panose="020B0604020202020204" pitchFamily="34" charset="0"/>
        <a:buChar char="•"/>
        <a:defRPr sz="1798" kern="1200">
          <a:solidFill>
            <a:schemeClr val="tx1"/>
          </a:solidFill>
          <a:latin typeface="+mn-lt"/>
          <a:ea typeface="+mn-ea"/>
          <a:cs typeface="+mn-cs"/>
        </a:defRPr>
      </a:lvl5pPr>
      <a:lvl6pPr marL="2512274" indent="-228389" algn="l" defTabSz="913554" rtl="0" eaLnBrk="1" latinLnBrk="0" hangingPunct="1">
        <a:lnSpc>
          <a:spcPct val="90000"/>
        </a:lnSpc>
        <a:spcBef>
          <a:spcPts val="500"/>
        </a:spcBef>
        <a:buFont typeface="Arial" panose="020B0604020202020204" pitchFamily="34" charset="0"/>
        <a:buChar char="•"/>
        <a:defRPr sz="1798" kern="1200">
          <a:solidFill>
            <a:schemeClr val="tx1"/>
          </a:solidFill>
          <a:latin typeface="+mn-lt"/>
          <a:ea typeface="+mn-ea"/>
          <a:cs typeface="+mn-cs"/>
        </a:defRPr>
      </a:lvl6pPr>
      <a:lvl7pPr marL="2969051" indent="-228389" algn="l" defTabSz="913554" rtl="0" eaLnBrk="1" latinLnBrk="0" hangingPunct="1">
        <a:lnSpc>
          <a:spcPct val="90000"/>
        </a:lnSpc>
        <a:spcBef>
          <a:spcPts val="500"/>
        </a:spcBef>
        <a:buFont typeface="Arial" panose="020B0604020202020204" pitchFamily="34" charset="0"/>
        <a:buChar char="•"/>
        <a:defRPr sz="1798" kern="1200">
          <a:solidFill>
            <a:schemeClr val="tx1"/>
          </a:solidFill>
          <a:latin typeface="+mn-lt"/>
          <a:ea typeface="+mn-ea"/>
          <a:cs typeface="+mn-cs"/>
        </a:defRPr>
      </a:lvl7pPr>
      <a:lvl8pPr marL="3425828" indent="-228389" algn="l" defTabSz="913554" rtl="0" eaLnBrk="1" latinLnBrk="0" hangingPunct="1">
        <a:lnSpc>
          <a:spcPct val="90000"/>
        </a:lnSpc>
        <a:spcBef>
          <a:spcPts val="500"/>
        </a:spcBef>
        <a:buFont typeface="Arial" panose="020B0604020202020204" pitchFamily="34" charset="0"/>
        <a:buChar char="•"/>
        <a:defRPr sz="1798" kern="1200">
          <a:solidFill>
            <a:schemeClr val="tx1"/>
          </a:solidFill>
          <a:latin typeface="+mn-lt"/>
          <a:ea typeface="+mn-ea"/>
          <a:cs typeface="+mn-cs"/>
        </a:defRPr>
      </a:lvl8pPr>
      <a:lvl9pPr marL="3882605" indent="-228389" algn="l" defTabSz="913554" rtl="0" eaLnBrk="1" latinLnBrk="0" hangingPunct="1">
        <a:lnSpc>
          <a:spcPct val="90000"/>
        </a:lnSpc>
        <a:spcBef>
          <a:spcPts val="500"/>
        </a:spcBef>
        <a:buFont typeface="Arial" panose="020B0604020202020204" pitchFamily="34" charset="0"/>
        <a:buChar char="•"/>
        <a:defRPr sz="1798" kern="1200">
          <a:solidFill>
            <a:schemeClr val="tx1"/>
          </a:solidFill>
          <a:latin typeface="+mn-lt"/>
          <a:ea typeface="+mn-ea"/>
          <a:cs typeface="+mn-cs"/>
        </a:defRPr>
      </a:lvl9pPr>
    </p:bodyStyle>
    <p:otherStyle>
      <a:defPPr>
        <a:defRPr lang="en-US"/>
      </a:defPPr>
      <a:lvl1pPr marL="0" algn="l" defTabSz="913554" rtl="0" eaLnBrk="1" latinLnBrk="0" hangingPunct="1">
        <a:defRPr sz="1798" kern="1200">
          <a:solidFill>
            <a:schemeClr val="tx1"/>
          </a:solidFill>
          <a:latin typeface="+mn-lt"/>
          <a:ea typeface="+mn-ea"/>
          <a:cs typeface="+mn-cs"/>
        </a:defRPr>
      </a:lvl1pPr>
      <a:lvl2pPr marL="456777" algn="l" defTabSz="913554" rtl="0" eaLnBrk="1" latinLnBrk="0" hangingPunct="1">
        <a:defRPr sz="1798" kern="1200">
          <a:solidFill>
            <a:schemeClr val="tx1"/>
          </a:solidFill>
          <a:latin typeface="+mn-lt"/>
          <a:ea typeface="+mn-ea"/>
          <a:cs typeface="+mn-cs"/>
        </a:defRPr>
      </a:lvl2pPr>
      <a:lvl3pPr marL="913554" algn="l" defTabSz="913554" rtl="0" eaLnBrk="1" latinLnBrk="0" hangingPunct="1">
        <a:defRPr sz="1798" kern="1200">
          <a:solidFill>
            <a:schemeClr val="tx1"/>
          </a:solidFill>
          <a:latin typeface="+mn-lt"/>
          <a:ea typeface="+mn-ea"/>
          <a:cs typeface="+mn-cs"/>
        </a:defRPr>
      </a:lvl3pPr>
      <a:lvl4pPr marL="1370331" algn="l" defTabSz="913554" rtl="0" eaLnBrk="1" latinLnBrk="0" hangingPunct="1">
        <a:defRPr sz="1798" kern="1200">
          <a:solidFill>
            <a:schemeClr val="tx1"/>
          </a:solidFill>
          <a:latin typeface="+mn-lt"/>
          <a:ea typeface="+mn-ea"/>
          <a:cs typeface="+mn-cs"/>
        </a:defRPr>
      </a:lvl4pPr>
      <a:lvl5pPr marL="1827108" algn="l" defTabSz="913554" rtl="0" eaLnBrk="1" latinLnBrk="0" hangingPunct="1">
        <a:defRPr sz="1798" kern="1200">
          <a:solidFill>
            <a:schemeClr val="tx1"/>
          </a:solidFill>
          <a:latin typeface="+mn-lt"/>
          <a:ea typeface="+mn-ea"/>
          <a:cs typeface="+mn-cs"/>
        </a:defRPr>
      </a:lvl5pPr>
      <a:lvl6pPr marL="2283885" algn="l" defTabSz="913554" rtl="0" eaLnBrk="1" latinLnBrk="0" hangingPunct="1">
        <a:defRPr sz="1798" kern="1200">
          <a:solidFill>
            <a:schemeClr val="tx1"/>
          </a:solidFill>
          <a:latin typeface="+mn-lt"/>
          <a:ea typeface="+mn-ea"/>
          <a:cs typeface="+mn-cs"/>
        </a:defRPr>
      </a:lvl6pPr>
      <a:lvl7pPr marL="2740663" algn="l" defTabSz="913554" rtl="0" eaLnBrk="1" latinLnBrk="0" hangingPunct="1">
        <a:defRPr sz="1798" kern="1200">
          <a:solidFill>
            <a:schemeClr val="tx1"/>
          </a:solidFill>
          <a:latin typeface="+mn-lt"/>
          <a:ea typeface="+mn-ea"/>
          <a:cs typeface="+mn-cs"/>
        </a:defRPr>
      </a:lvl7pPr>
      <a:lvl8pPr marL="3197440" algn="l" defTabSz="913554" rtl="0" eaLnBrk="1" latinLnBrk="0" hangingPunct="1">
        <a:defRPr sz="1798" kern="1200">
          <a:solidFill>
            <a:schemeClr val="tx1"/>
          </a:solidFill>
          <a:latin typeface="+mn-lt"/>
          <a:ea typeface="+mn-ea"/>
          <a:cs typeface="+mn-cs"/>
        </a:defRPr>
      </a:lvl8pPr>
      <a:lvl9pPr marL="3654217" algn="l" defTabSz="913554" rtl="0" eaLnBrk="1" latinLnBrk="0" hangingPunct="1">
        <a:defRPr sz="1798"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2ADE7FD-BCB9-426A-A36B-D82D396F0A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5A2AE1B-5415-448B-90C1-0854675DE9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6CE410-0937-4310-A106-94424D9881B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F41F8F-4656-4974-8520-1F48E47C113B}" type="datetimeFigureOut">
              <a:rPr lang="en-US" smtClean="0"/>
              <a:t>7/24/2023</a:t>
            </a:fld>
            <a:endParaRPr lang="en-US" dirty="0"/>
          </a:p>
        </p:txBody>
      </p:sp>
      <p:sp>
        <p:nvSpPr>
          <p:cNvPr id="5" name="Footer Placeholder 4">
            <a:extLst>
              <a:ext uri="{FF2B5EF4-FFF2-40B4-BE49-F238E27FC236}">
                <a16:creationId xmlns:a16="http://schemas.microsoft.com/office/drawing/2014/main" id="{10AE8D78-1352-405E-AF63-D08CBABF78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296A387-9609-4B08-8FD1-0F11BDF554D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17980F-E99B-40F7-85E9-3635BAD9692C}" type="slidenum">
              <a:rPr lang="en-US" smtClean="0"/>
              <a:t>‹#›</a:t>
            </a:fld>
            <a:endParaRPr lang="en-US" dirty="0"/>
          </a:p>
        </p:txBody>
      </p:sp>
    </p:spTree>
    <p:extLst>
      <p:ext uri="{BB962C8B-B14F-4D97-AF65-F5344CB8AC3E}">
        <p14:creationId xmlns:p14="http://schemas.microsoft.com/office/powerpoint/2010/main" val="2511490279"/>
      </p:ext>
    </p:extLst>
  </p:cSld>
  <p:clrMap bg1="lt1" tx1="dk1" bg2="lt2" tx2="dk2" accent1="accent1" accent2="accent2" accent3="accent3" accent4="accent4" accent5="accent5" accent6="accent6" hlink="hlink" folHlink="folHlink"/>
  <p:sldLayoutIdLst>
    <p:sldLayoutId id="2147483812" r:id="rId1"/>
    <p:sldLayoutId id="2147483813" r:id="rId2"/>
    <p:sldLayoutId id="2147483814" r:id="rId3"/>
    <p:sldLayoutId id="2147483815" r:id="rId4"/>
    <p:sldLayoutId id="2147483816" r:id="rId5"/>
    <p:sldLayoutId id="2147483817" r:id="rId6"/>
    <p:sldLayoutId id="2147483818" r:id="rId7"/>
    <p:sldLayoutId id="2147483819" r:id="rId8"/>
    <p:sldLayoutId id="2147483820" r:id="rId9"/>
    <p:sldLayoutId id="2147483821" r:id="rId10"/>
    <p:sldLayoutId id="2147483822" r:id="rId11"/>
    <p:sldLayoutId id="2147483824" r:id="rId12"/>
    <p:sldLayoutId id="214748382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41.emf"/><Relationship Id="rId1" Type="http://schemas.openxmlformats.org/officeDocument/2006/relationships/slideLayout" Target="../slideLayouts/slideLayout7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153220"/>
            <a:ext cx="9144000" cy="1275780"/>
          </a:xfrm>
        </p:spPr>
        <p:txBody>
          <a:bodyPr>
            <a:normAutofit fontScale="90000"/>
          </a:bodyPr>
          <a:lstStyle/>
          <a:p>
            <a:r>
              <a:rPr lang="en-US" sz="4800" dirty="0"/>
              <a:t>Reimbursement Policy </a:t>
            </a:r>
            <a:br>
              <a:rPr lang="en-US" sz="4800" dirty="0"/>
            </a:br>
            <a:r>
              <a:rPr lang="en-US" sz="4800" dirty="0"/>
              <a:t>2023 Payment Rules</a:t>
            </a:r>
          </a:p>
        </p:txBody>
      </p:sp>
      <p:sp>
        <p:nvSpPr>
          <p:cNvPr id="5" name="TextBox 4">
            <a:extLst>
              <a:ext uri="{FF2B5EF4-FFF2-40B4-BE49-F238E27FC236}">
                <a16:creationId xmlns:a16="http://schemas.microsoft.com/office/drawing/2014/main" id="{4320E512-1E4A-A31B-CDB9-3F24D3F345E8}"/>
              </a:ext>
            </a:extLst>
          </p:cNvPr>
          <p:cNvSpPr txBox="1"/>
          <p:nvPr/>
        </p:nvSpPr>
        <p:spPr>
          <a:xfrm>
            <a:off x="2336464" y="4030571"/>
            <a:ext cx="6094562" cy="923330"/>
          </a:xfrm>
          <a:prstGeom prst="rect">
            <a:avLst/>
          </a:prstGeom>
          <a:noFill/>
        </p:spPr>
        <p:txBody>
          <a:bodyPr wrap="square">
            <a:spAutoFit/>
          </a:bodyPr>
          <a:lstStyle/>
          <a:p>
            <a:r>
              <a:rPr lang="en-US" sz="1800"/>
              <a:t>Martin D Allen, CPA</a:t>
            </a:r>
          </a:p>
          <a:p>
            <a:r>
              <a:rPr lang="en-US" sz="1800"/>
              <a:t>Senior Vice President</a:t>
            </a:r>
          </a:p>
          <a:p>
            <a:r>
              <a:rPr lang="en-US" sz="1800"/>
              <a:t>July 21, 2023</a:t>
            </a:r>
            <a:endParaRPr lang="en-US" sz="1800" dirty="0"/>
          </a:p>
        </p:txBody>
      </p:sp>
    </p:spTree>
    <p:extLst>
      <p:ext uri="{BB962C8B-B14F-4D97-AF65-F5344CB8AC3E}">
        <p14:creationId xmlns:p14="http://schemas.microsoft.com/office/powerpoint/2010/main" val="25190750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320E512-1E4A-A31B-CDB9-3F24D3F345E8}"/>
              </a:ext>
            </a:extLst>
          </p:cNvPr>
          <p:cNvSpPr txBox="1"/>
          <p:nvPr/>
        </p:nvSpPr>
        <p:spPr>
          <a:xfrm>
            <a:off x="2077670" y="700775"/>
            <a:ext cx="7359627" cy="2062103"/>
          </a:xfrm>
          <a:prstGeom prst="rect">
            <a:avLst/>
          </a:prstGeom>
          <a:noFill/>
        </p:spPr>
        <p:txBody>
          <a:bodyPr wrap="square">
            <a:spAutoFit/>
          </a:bodyPr>
          <a:lstStyle/>
          <a:p>
            <a:r>
              <a:rPr lang="en-US" sz="3200" b="1" u="sng" dirty="0"/>
              <a:t>Agenda</a:t>
            </a:r>
          </a:p>
          <a:p>
            <a:pPr marL="457200" indent="-457200">
              <a:buFont typeface="Arial" panose="020B0604020202020204" pitchFamily="34" charset="0"/>
              <a:buChar char="•"/>
            </a:pPr>
            <a:r>
              <a:rPr lang="en-US" sz="3200" dirty="0"/>
              <a:t>AHCA Reimbursement Goals</a:t>
            </a:r>
          </a:p>
          <a:p>
            <a:pPr marL="457200" indent="-457200">
              <a:buFont typeface="Arial" panose="020B0604020202020204" pitchFamily="34" charset="0"/>
              <a:buChar char="•"/>
            </a:pPr>
            <a:r>
              <a:rPr lang="en-US" sz="3200" dirty="0"/>
              <a:t>Payment Rule</a:t>
            </a:r>
          </a:p>
          <a:p>
            <a:pPr marL="457200" indent="-457200">
              <a:buFont typeface="Arial" panose="020B0604020202020204" pitchFamily="34" charset="0"/>
              <a:buChar char="•"/>
            </a:pPr>
            <a:r>
              <a:rPr lang="en-US" sz="3200" dirty="0"/>
              <a:t>Other Payment Rules</a:t>
            </a:r>
          </a:p>
        </p:txBody>
      </p:sp>
    </p:spTree>
    <p:extLst>
      <p:ext uri="{BB962C8B-B14F-4D97-AF65-F5344CB8AC3E}">
        <p14:creationId xmlns:p14="http://schemas.microsoft.com/office/powerpoint/2010/main" val="10853704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BC533-8464-7D63-D606-0EB65CFB294B}"/>
              </a:ext>
            </a:extLst>
          </p:cNvPr>
          <p:cNvSpPr>
            <a:spLocks noGrp="1"/>
          </p:cNvSpPr>
          <p:nvPr>
            <p:ph type="title"/>
          </p:nvPr>
        </p:nvSpPr>
        <p:spPr/>
        <p:txBody>
          <a:bodyPr>
            <a:normAutofit/>
          </a:bodyPr>
          <a:lstStyle/>
          <a:p>
            <a:r>
              <a:rPr lang="en-US" sz="4400" dirty="0">
                <a:solidFill>
                  <a:schemeClr val="accent5">
                    <a:lumMod val="50000"/>
                  </a:schemeClr>
                </a:solidFill>
                <a:cs typeface="Calibri Light"/>
              </a:rPr>
              <a:t>AHCA Reimbursement Policy Department  Goals</a:t>
            </a:r>
            <a:endParaRPr lang="en-US" sz="4400" dirty="0">
              <a:solidFill>
                <a:schemeClr val="accent5">
                  <a:lumMod val="50000"/>
                </a:schemeClr>
              </a:solidFill>
            </a:endParaRPr>
          </a:p>
        </p:txBody>
      </p:sp>
      <p:graphicFrame>
        <p:nvGraphicFramePr>
          <p:cNvPr id="7" name="Content Placeholder 2">
            <a:extLst>
              <a:ext uri="{FF2B5EF4-FFF2-40B4-BE49-F238E27FC236}">
                <a16:creationId xmlns:a16="http://schemas.microsoft.com/office/drawing/2014/main" id="{92D1E1C1-E737-1BB2-8E28-87987FEDD18E}"/>
              </a:ext>
            </a:extLst>
          </p:cNvPr>
          <p:cNvGraphicFramePr>
            <a:graphicFrameLocks noGrp="1"/>
          </p:cNvGraphicFramePr>
          <p:nvPr>
            <p:ph idx="1"/>
            <p:extLst>
              <p:ext uri="{D42A27DB-BD31-4B8C-83A1-F6EECF244321}">
                <p14:modId xmlns:p14="http://schemas.microsoft.com/office/powerpoint/2010/main" val="2604107375"/>
              </p:ext>
            </p:extLst>
          </p:nvPr>
        </p:nvGraphicFramePr>
        <p:xfrm>
          <a:off x="838199" y="200304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442481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66489-C6E0-384B-68B2-75415C2E7F1D}"/>
              </a:ext>
            </a:extLst>
          </p:cNvPr>
          <p:cNvSpPr>
            <a:spLocks noGrp="1"/>
          </p:cNvSpPr>
          <p:nvPr>
            <p:ph type="title"/>
          </p:nvPr>
        </p:nvSpPr>
        <p:spPr/>
        <p:txBody>
          <a:bodyPr>
            <a:normAutofit/>
          </a:bodyPr>
          <a:lstStyle/>
          <a:p>
            <a:r>
              <a:rPr lang="en-US" sz="4000" dirty="0">
                <a:solidFill>
                  <a:schemeClr val="accent5">
                    <a:lumMod val="50000"/>
                  </a:schemeClr>
                </a:solidFill>
              </a:rPr>
              <a:t>Payment Rule</a:t>
            </a:r>
          </a:p>
        </p:txBody>
      </p:sp>
      <p:sp>
        <p:nvSpPr>
          <p:cNvPr id="3" name="Content Placeholder 2">
            <a:extLst>
              <a:ext uri="{FF2B5EF4-FFF2-40B4-BE49-F238E27FC236}">
                <a16:creationId xmlns:a16="http://schemas.microsoft.com/office/drawing/2014/main" id="{B44AD3DE-C168-F4ED-4BF6-A5D78E0EF750}"/>
              </a:ext>
            </a:extLst>
          </p:cNvPr>
          <p:cNvSpPr>
            <a:spLocks noGrp="1"/>
          </p:cNvSpPr>
          <p:nvPr>
            <p:ph idx="1"/>
          </p:nvPr>
        </p:nvSpPr>
        <p:spPr>
          <a:xfrm>
            <a:off x="759125" y="1784714"/>
            <a:ext cx="10195014" cy="4261523"/>
          </a:xfrm>
        </p:spPr>
        <p:txBody>
          <a:bodyPr>
            <a:normAutofit/>
          </a:bodyPr>
          <a:lstStyle/>
          <a:p>
            <a:pPr marL="0" indent="0">
              <a:buNone/>
            </a:pPr>
            <a:r>
              <a:rPr lang="en-US" sz="2000" dirty="0"/>
              <a:t>Prospective Payment System and Consolidated Billing for SNFs, Medicare Part A</a:t>
            </a:r>
            <a:endParaRPr lang="en-US" sz="3200" dirty="0">
              <a:solidFill>
                <a:srgbClr val="303030"/>
              </a:solidFill>
              <a:effectLst/>
              <a:latin typeface="Cambria" panose="02040503050406030204" pitchFamily="18" charset="0"/>
              <a:ea typeface="Cambria" panose="02040503050406030204" pitchFamily="18" charset="0"/>
            </a:endParaRPr>
          </a:p>
          <a:p>
            <a:r>
              <a:rPr lang="en-US" sz="1800" dirty="0">
                <a:solidFill>
                  <a:srgbClr val="303030"/>
                </a:solidFill>
                <a:effectLst/>
                <a:latin typeface="Cambria" panose="02040503050406030204" pitchFamily="18" charset="0"/>
                <a:ea typeface="Cambria" panose="02040503050406030204" pitchFamily="18" charset="0"/>
              </a:rPr>
              <a:t>Will apply to services furnished beginning October 1. 2023 (FY24).</a:t>
            </a:r>
            <a:endParaRPr lang="en-US" sz="1800" dirty="0">
              <a:effectLst/>
              <a:latin typeface="Cambria" panose="02040503050406030204" pitchFamily="18" charset="0"/>
              <a:ea typeface="Cambria" panose="02040503050406030204" pitchFamily="18" charset="0"/>
            </a:endParaRPr>
          </a:p>
          <a:p>
            <a:r>
              <a:rPr lang="en-US" sz="1800" dirty="0">
                <a:latin typeface="Cambria" panose="02040503050406030204" pitchFamily="18" charset="0"/>
                <a:ea typeface="Cambria" panose="02040503050406030204" pitchFamily="18" charset="0"/>
              </a:rPr>
              <a:t>Final Rule is expected the week of 7/24/23.  </a:t>
            </a:r>
          </a:p>
          <a:p>
            <a:pPr lvl="1"/>
            <a:r>
              <a:rPr lang="en-US" sz="1800" dirty="0">
                <a:latin typeface="Cambria" panose="02040503050406030204" pitchFamily="18" charset="0"/>
                <a:ea typeface="Cambria" panose="02040503050406030204" pitchFamily="18" charset="0"/>
              </a:rPr>
              <a:t>If finalized as proposed, We should see a 3.7% increase to base rates</a:t>
            </a:r>
          </a:p>
          <a:p>
            <a:pPr lvl="1"/>
            <a:r>
              <a:rPr lang="en-US" sz="1800" dirty="0">
                <a:latin typeface="Cambria" panose="02040503050406030204" pitchFamily="18" charset="0"/>
                <a:ea typeface="Cambria" panose="02040503050406030204" pitchFamily="18" charset="0"/>
              </a:rPr>
              <a:t>Variations of 0.1-0.2% may occur with updated data.</a:t>
            </a:r>
          </a:p>
          <a:p>
            <a:r>
              <a:rPr lang="en-US" sz="1800" dirty="0">
                <a:latin typeface="Cambria" panose="02040503050406030204" pitchFamily="18" charset="0"/>
                <a:ea typeface="Cambria" panose="02040503050406030204" pitchFamily="18" charset="0"/>
              </a:rPr>
              <a:t>PDPM - The phase in of the parity adjustment would be complete. </a:t>
            </a:r>
          </a:p>
          <a:p>
            <a:pPr lvl="1"/>
            <a:r>
              <a:rPr lang="en-US" sz="1800" dirty="0">
                <a:latin typeface="Cambria" panose="02040503050406030204" pitchFamily="18" charset="0"/>
                <a:ea typeface="Cambria" panose="02040503050406030204" pitchFamily="18" charset="0"/>
              </a:rPr>
              <a:t>CMS has signaled it has no near-future adjustment planned.</a:t>
            </a:r>
          </a:p>
        </p:txBody>
      </p:sp>
      <p:pic>
        <p:nvPicPr>
          <p:cNvPr id="4" name="Picture 3">
            <a:extLst>
              <a:ext uri="{FF2B5EF4-FFF2-40B4-BE49-F238E27FC236}">
                <a16:creationId xmlns:a16="http://schemas.microsoft.com/office/drawing/2014/main" id="{B72E1106-4FA4-1F3E-FB29-599302107C28}"/>
              </a:ext>
            </a:extLst>
          </p:cNvPr>
          <p:cNvPicPr>
            <a:picLocks noChangeAspect="1"/>
          </p:cNvPicPr>
          <p:nvPr/>
        </p:nvPicPr>
        <p:blipFill>
          <a:blip r:embed="rId2"/>
          <a:stretch>
            <a:fillRect/>
          </a:stretch>
        </p:blipFill>
        <p:spPr>
          <a:xfrm>
            <a:off x="1045827" y="4257318"/>
            <a:ext cx="6039842" cy="1712164"/>
          </a:xfrm>
          <a:prstGeom prst="rect">
            <a:avLst/>
          </a:prstGeom>
        </p:spPr>
      </p:pic>
    </p:spTree>
    <p:extLst>
      <p:ext uri="{BB962C8B-B14F-4D97-AF65-F5344CB8AC3E}">
        <p14:creationId xmlns:p14="http://schemas.microsoft.com/office/powerpoint/2010/main" val="2789673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CBD9D-2258-D9BB-B507-19FC6D710BEC}"/>
              </a:ext>
            </a:extLst>
          </p:cNvPr>
          <p:cNvSpPr>
            <a:spLocks noGrp="1"/>
          </p:cNvSpPr>
          <p:nvPr>
            <p:ph type="title"/>
          </p:nvPr>
        </p:nvSpPr>
        <p:spPr/>
        <p:txBody>
          <a:bodyPr/>
          <a:lstStyle/>
          <a:p>
            <a:r>
              <a:rPr lang="en-US" sz="4000" dirty="0">
                <a:solidFill>
                  <a:schemeClr val="accent5">
                    <a:lumMod val="50000"/>
                  </a:schemeClr>
                </a:solidFill>
              </a:rPr>
              <a:t>Payment Rule</a:t>
            </a:r>
            <a:endParaRPr lang="en-US" dirty="0"/>
          </a:p>
        </p:txBody>
      </p:sp>
      <p:sp>
        <p:nvSpPr>
          <p:cNvPr id="3" name="Content Placeholder 2">
            <a:extLst>
              <a:ext uri="{FF2B5EF4-FFF2-40B4-BE49-F238E27FC236}">
                <a16:creationId xmlns:a16="http://schemas.microsoft.com/office/drawing/2014/main" id="{A51983C2-F571-C4B6-900A-0381CA642246}"/>
              </a:ext>
            </a:extLst>
          </p:cNvPr>
          <p:cNvSpPr>
            <a:spLocks noGrp="1"/>
          </p:cNvSpPr>
          <p:nvPr>
            <p:ph idx="1"/>
          </p:nvPr>
        </p:nvSpPr>
        <p:spPr>
          <a:xfrm>
            <a:off x="838199" y="2003045"/>
            <a:ext cx="10384767" cy="3837038"/>
          </a:xfrm>
        </p:spPr>
        <p:txBody>
          <a:bodyPr>
            <a:normAutofit fontScale="92500" lnSpcReduction="20000"/>
          </a:bodyPr>
          <a:lstStyle/>
          <a:p>
            <a:pPr marL="0" indent="0">
              <a:buNone/>
            </a:pPr>
            <a:r>
              <a:rPr lang="en-US" sz="1900" b="1" dirty="0">
                <a:latin typeface="Cambria" panose="02040503050406030204" pitchFamily="18" charset="0"/>
                <a:ea typeface="Cambria" panose="02040503050406030204" pitchFamily="18" charset="0"/>
              </a:rPr>
              <a:t>Prospective Payment System and Consolidated Billing for SNFs, Medicare Part A</a:t>
            </a:r>
          </a:p>
          <a:p>
            <a:pPr lvl="0"/>
            <a:r>
              <a:rPr lang="en-US" sz="1900" dirty="0">
                <a:latin typeface="Cambria" panose="02040503050406030204" pitchFamily="18" charset="0"/>
                <a:ea typeface="Cambria" panose="02040503050406030204" pitchFamily="18" charset="0"/>
              </a:rPr>
              <a:t>QRP/VBP - CMS continues to adjust measures for accuracy/alignment.</a:t>
            </a:r>
          </a:p>
          <a:p>
            <a:pPr lvl="1"/>
            <a:r>
              <a:rPr lang="en-US" sz="1900" dirty="0">
                <a:latin typeface="Cambria" panose="02040503050406030204" pitchFamily="18" charset="0"/>
                <a:ea typeface="Cambria" panose="02040503050406030204" pitchFamily="18" charset="0"/>
              </a:rPr>
              <a:t>Includes adding AHCA-developed CoreQ patient satisfaction measure to QRP.</a:t>
            </a:r>
          </a:p>
          <a:p>
            <a:pPr lvl="1"/>
            <a:r>
              <a:rPr lang="en-US" sz="1900" dirty="0">
                <a:latin typeface="Cambria" panose="02040503050406030204" pitchFamily="18" charset="0"/>
                <a:ea typeface="Cambria" panose="02040503050406030204" pitchFamily="18" charset="0"/>
              </a:rPr>
              <a:t>A proposed VBP Health Equity Adjustment for providers with high percentage of Duals will add $27.6 M to the incentive payment pool in later years  </a:t>
            </a:r>
          </a:p>
          <a:p>
            <a:pPr lvl="0"/>
            <a:r>
              <a:rPr lang="en-US" sz="1900" dirty="0">
                <a:latin typeface="Cambria" panose="02040503050406030204" pitchFamily="18" charset="0"/>
                <a:ea typeface="Cambria" panose="02040503050406030204" pitchFamily="18" charset="0"/>
              </a:rPr>
              <a:t>Regulatory - New automatic Waiver of Hearing process for providers to receive a 35% reduction of penalties - also significantly reduces documentation burden. </a:t>
            </a:r>
          </a:p>
          <a:p>
            <a:pPr lvl="0"/>
            <a:r>
              <a:rPr lang="en-US" sz="1900" dirty="0">
                <a:latin typeface="Cambria" panose="02040503050406030204" pitchFamily="18" charset="0"/>
                <a:ea typeface="Cambria" panose="02040503050406030204" pitchFamily="18" charset="0"/>
              </a:rPr>
              <a:t>Submitted an independent study - Milliman Qualitative Review of CMS SNF PPS Methodology focusing on the Market Basket and Wage Index.</a:t>
            </a:r>
          </a:p>
          <a:p>
            <a:pPr lvl="0"/>
            <a:r>
              <a:rPr lang="en-US" sz="1900" dirty="0">
                <a:latin typeface="Cambria" panose="02040503050406030204" pitchFamily="18" charset="0"/>
                <a:ea typeface="Cambria" panose="02040503050406030204" pitchFamily="18" charset="0"/>
              </a:rPr>
              <a:t>CMS vow not to adjust PDPM base rates for “case creep” until two years of clean data is available after the effects of the PHE.</a:t>
            </a:r>
          </a:p>
          <a:p>
            <a:pPr lvl="0"/>
            <a:r>
              <a:rPr lang="en-US" sz="1900" dirty="0">
                <a:latin typeface="Cambria" panose="02040503050406030204" pitchFamily="18" charset="0"/>
                <a:ea typeface="Cambria" panose="02040503050406030204" pitchFamily="18" charset="0"/>
              </a:rPr>
              <a:t>MedPAC and MACPAC continue to challenge nursing home payment levels. </a:t>
            </a:r>
          </a:p>
          <a:p>
            <a:pPr lvl="0"/>
            <a:r>
              <a:rPr lang="en-US" sz="1900" i="1" dirty="0">
                <a:latin typeface="Cambria" panose="02040503050406030204" pitchFamily="18" charset="0"/>
                <a:ea typeface="Cambria" panose="02040503050406030204" pitchFamily="18" charset="0"/>
              </a:rPr>
              <a:t>Our job is to continue to focus on adequacy of payment from all payer types that cover the full cost of any minimum staffing or mandatory expense implementation.</a:t>
            </a:r>
          </a:p>
          <a:p>
            <a:pPr marL="0" marR="0" lvl="0" indent="0">
              <a:spcBef>
                <a:spcPts val="0"/>
              </a:spcBef>
              <a:spcAft>
                <a:spcPts val="0"/>
              </a:spcAft>
              <a:buSzPts val="1000"/>
              <a:buNone/>
              <a:tabLst>
                <a:tab pos="457200" algn="l"/>
              </a:tabLst>
            </a:pPr>
            <a:endParaRPr lang="en-US" sz="1800" dirty="0">
              <a:solidFill>
                <a:srgbClr val="000000"/>
              </a:solidFill>
              <a:latin typeface="Cambria" panose="02040503050406030204" pitchFamily="18" charset="0"/>
              <a:ea typeface="Cambria" panose="02040503050406030204" pitchFamily="18" charset="0"/>
              <a:cs typeface="Calibri" panose="020F0502020204030204" pitchFamily="34" charset="0"/>
            </a:endParaRPr>
          </a:p>
        </p:txBody>
      </p:sp>
    </p:spTree>
    <p:extLst>
      <p:ext uri="{BB962C8B-B14F-4D97-AF65-F5344CB8AC3E}">
        <p14:creationId xmlns:p14="http://schemas.microsoft.com/office/powerpoint/2010/main" val="22044027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CBD9D-2258-D9BB-B507-19FC6D710BEC}"/>
              </a:ext>
            </a:extLst>
          </p:cNvPr>
          <p:cNvSpPr>
            <a:spLocks noGrp="1"/>
          </p:cNvSpPr>
          <p:nvPr>
            <p:ph type="title"/>
          </p:nvPr>
        </p:nvSpPr>
        <p:spPr/>
        <p:txBody>
          <a:bodyPr/>
          <a:lstStyle/>
          <a:p>
            <a:r>
              <a:rPr lang="en-US" dirty="0"/>
              <a:t>Other Payment Rules</a:t>
            </a:r>
          </a:p>
        </p:txBody>
      </p:sp>
      <p:sp>
        <p:nvSpPr>
          <p:cNvPr id="3" name="Content Placeholder 2">
            <a:extLst>
              <a:ext uri="{FF2B5EF4-FFF2-40B4-BE49-F238E27FC236}">
                <a16:creationId xmlns:a16="http://schemas.microsoft.com/office/drawing/2014/main" id="{A51983C2-F571-C4B6-900A-0381CA642246}"/>
              </a:ext>
            </a:extLst>
          </p:cNvPr>
          <p:cNvSpPr>
            <a:spLocks noGrp="1"/>
          </p:cNvSpPr>
          <p:nvPr>
            <p:ph idx="1"/>
          </p:nvPr>
        </p:nvSpPr>
        <p:spPr>
          <a:xfrm>
            <a:off x="838199" y="2003045"/>
            <a:ext cx="10384767" cy="4035446"/>
          </a:xfrm>
        </p:spPr>
        <p:txBody>
          <a:bodyPr>
            <a:normAutofit fontScale="77500" lnSpcReduction="20000"/>
          </a:bodyPr>
          <a:lstStyle/>
          <a:p>
            <a:pPr marL="0" indent="0">
              <a:spcBef>
                <a:spcPts val="0"/>
              </a:spcBef>
              <a:buSzPts val="1000"/>
              <a:buNone/>
              <a:tabLst>
                <a:tab pos="457200" algn="l"/>
              </a:tabLst>
            </a:pPr>
            <a:r>
              <a:rPr lang="en-US" sz="2100" b="1" dirty="0">
                <a:latin typeface="Cambria" panose="02040503050406030204" pitchFamily="18" charset="0"/>
                <a:ea typeface="Cambria" panose="02040503050406030204" pitchFamily="18" charset="0"/>
              </a:rPr>
              <a:t>Medicare Advantage Program – 2024 Policy and Technical Changes</a:t>
            </a:r>
          </a:p>
          <a:p>
            <a:pPr>
              <a:spcBef>
                <a:spcPts val="0"/>
              </a:spcBef>
              <a:buSzPts val="1000"/>
              <a:tabLst>
                <a:tab pos="457200" algn="l"/>
              </a:tabLst>
            </a:pPr>
            <a:r>
              <a:rPr lang="en-US" sz="2100" dirty="0">
                <a:solidFill>
                  <a:srgbClr val="303030"/>
                </a:solidFill>
                <a:effectLst/>
                <a:latin typeface="Cambria" panose="02040503050406030204" pitchFamily="18" charset="0"/>
                <a:ea typeface="Cambria" panose="02040503050406030204" pitchFamily="18" charset="0"/>
                <a:cs typeface="Calibri" panose="020F0502020204030204" pitchFamily="34" charset="0"/>
              </a:rPr>
              <a:t>MA Plans must comply with tightened requirements for Prior Authorizations</a:t>
            </a:r>
          </a:p>
          <a:p>
            <a:pPr>
              <a:spcBef>
                <a:spcPts val="0"/>
              </a:spcBef>
              <a:buSzPts val="1000"/>
              <a:tabLst>
                <a:tab pos="457200" algn="l"/>
              </a:tabLst>
            </a:pPr>
            <a:r>
              <a:rPr lang="en-US" sz="2100" dirty="0">
                <a:latin typeface="Cambria" panose="02040503050406030204" pitchFamily="18" charset="0"/>
                <a:ea typeface="Cambria" panose="02040503050406030204" pitchFamily="18" charset="0"/>
              </a:rPr>
              <a:t>MA plans must comply with national coverage determinations (NCD), local coverage determinations (LCD), and general coverage and benefit conditions included in Traditional Medicare statutes and regulations as interpreted by CMS.</a:t>
            </a:r>
          </a:p>
          <a:p>
            <a:pPr>
              <a:spcBef>
                <a:spcPts val="0"/>
              </a:spcBef>
              <a:buSzPts val="1000"/>
              <a:tabLst>
                <a:tab pos="457200" algn="l"/>
              </a:tabLst>
            </a:pPr>
            <a:r>
              <a:rPr lang="en-US" sz="2100" dirty="0"/>
              <a:t>Prohibit deceptive marketing practices by MA plans and their agents.</a:t>
            </a:r>
          </a:p>
          <a:p>
            <a:pPr>
              <a:spcBef>
                <a:spcPts val="0"/>
              </a:spcBef>
              <a:buSzPts val="1000"/>
              <a:tabLst>
                <a:tab pos="457200" algn="l"/>
              </a:tabLst>
            </a:pPr>
            <a:r>
              <a:rPr lang="en-US" sz="2400" dirty="0">
                <a:solidFill>
                  <a:srgbClr val="303030"/>
                </a:solidFill>
                <a:effectLst/>
                <a:latin typeface="Cambria" panose="02040503050406030204" pitchFamily="18" charset="0"/>
                <a:ea typeface="Cambria" panose="02040503050406030204" pitchFamily="18" charset="0"/>
                <a:cs typeface="Calibri" panose="020F0502020204030204" pitchFamily="34" charset="0"/>
              </a:rPr>
              <a:t>Public comments closed June 5, 2023.</a:t>
            </a:r>
          </a:p>
          <a:p>
            <a:pPr marL="0" indent="0">
              <a:spcBef>
                <a:spcPts val="0"/>
              </a:spcBef>
              <a:buSzPts val="1000"/>
              <a:buNone/>
              <a:tabLst>
                <a:tab pos="457200" algn="l"/>
              </a:tabLst>
            </a:pPr>
            <a:endParaRPr lang="en-US" sz="1800" b="1" dirty="0">
              <a:solidFill>
                <a:srgbClr val="000000"/>
              </a:solidFill>
              <a:effectLst/>
              <a:latin typeface="Cambria" panose="02040503050406030204" pitchFamily="18" charset="0"/>
              <a:ea typeface="Cambria" panose="02040503050406030204" pitchFamily="18" charset="0"/>
              <a:cs typeface="Calibri" panose="020F0502020204030204" pitchFamily="34" charset="0"/>
            </a:endParaRPr>
          </a:p>
          <a:p>
            <a:pPr marL="0" indent="0">
              <a:buNone/>
            </a:pPr>
            <a:r>
              <a:rPr lang="en-US" sz="2100" b="1" dirty="0">
                <a:solidFill>
                  <a:srgbClr val="000000"/>
                </a:solidFill>
                <a:effectLst/>
                <a:latin typeface="Cambria" panose="02040503050406030204" pitchFamily="18" charset="0"/>
                <a:ea typeface="Cambria" panose="02040503050406030204" pitchFamily="18" charset="0"/>
                <a:cs typeface="Calibri" panose="020F0502020204030204" pitchFamily="34" charset="0"/>
              </a:rPr>
              <a:t>SNF Minimum Staffing Rule –Pending at OMB as of 7/19/2023</a:t>
            </a:r>
          </a:p>
          <a:p>
            <a:pPr>
              <a:spcBef>
                <a:spcPts val="0"/>
              </a:spcBef>
              <a:buSzPts val="1000"/>
              <a:tabLst>
                <a:tab pos="457200" algn="l"/>
              </a:tabLst>
            </a:pPr>
            <a:r>
              <a:rPr lang="en-US" sz="2100" dirty="0">
                <a:solidFill>
                  <a:srgbClr val="303030"/>
                </a:solidFill>
                <a:latin typeface="Cambria" panose="02040503050406030204" pitchFamily="18" charset="0"/>
                <a:ea typeface="Cambria" panose="02040503050406030204" pitchFamily="18" charset="0"/>
                <a:cs typeface="Calibri" panose="020F0502020204030204" pitchFamily="34" charset="0"/>
              </a:rPr>
              <a:t>Has been at OMB since May 30</a:t>
            </a:r>
            <a:r>
              <a:rPr lang="en-US" sz="2100" baseline="30000" dirty="0">
                <a:solidFill>
                  <a:srgbClr val="303030"/>
                </a:solidFill>
                <a:latin typeface="Cambria" panose="02040503050406030204" pitchFamily="18" charset="0"/>
                <a:ea typeface="Cambria" panose="02040503050406030204" pitchFamily="18" charset="0"/>
                <a:cs typeface="Calibri" panose="020F0502020204030204" pitchFamily="34" charset="0"/>
              </a:rPr>
              <a:t>th</a:t>
            </a:r>
            <a:r>
              <a:rPr lang="en-US" sz="2100" dirty="0">
                <a:solidFill>
                  <a:srgbClr val="303030"/>
                </a:solidFill>
                <a:latin typeface="Cambria" panose="02040503050406030204" pitchFamily="18" charset="0"/>
                <a:ea typeface="Cambria" panose="02040503050406030204" pitchFamily="18" charset="0"/>
                <a:cs typeface="Calibri" panose="020F0502020204030204" pitchFamily="34" charset="0"/>
              </a:rPr>
              <a:t>. </a:t>
            </a:r>
          </a:p>
          <a:p>
            <a:pPr>
              <a:spcBef>
                <a:spcPts val="0"/>
              </a:spcBef>
              <a:buSzPts val="1000"/>
              <a:tabLst>
                <a:tab pos="457200" algn="l"/>
              </a:tabLst>
            </a:pPr>
            <a:r>
              <a:rPr lang="en-US" sz="2100" dirty="0">
                <a:solidFill>
                  <a:srgbClr val="303030"/>
                </a:solidFill>
                <a:latin typeface="Cambria" panose="02040503050406030204" pitchFamily="18" charset="0"/>
                <a:ea typeface="Cambria" panose="02040503050406030204" pitchFamily="18" charset="0"/>
                <a:cs typeface="Calibri" panose="020F0502020204030204" pitchFamily="34" charset="0"/>
              </a:rPr>
              <a:t>Was slated for Spring release but OMB continues to schedule meetings with interested parties.</a:t>
            </a:r>
            <a:endParaRPr lang="en-US" sz="2100" dirty="0">
              <a:solidFill>
                <a:srgbClr val="000000"/>
              </a:solidFill>
              <a:effectLst/>
              <a:latin typeface="Cambria" panose="02040503050406030204" pitchFamily="18" charset="0"/>
              <a:ea typeface="Cambria" panose="02040503050406030204" pitchFamily="18" charset="0"/>
              <a:cs typeface="Calibri" panose="020F0502020204030204" pitchFamily="34" charset="0"/>
            </a:endParaRPr>
          </a:p>
          <a:p>
            <a:pPr marL="0" indent="0">
              <a:buNone/>
            </a:pPr>
            <a:endParaRPr lang="en-US" sz="1800" b="1" dirty="0">
              <a:solidFill>
                <a:srgbClr val="000000"/>
              </a:solidFill>
              <a:effectLst/>
              <a:latin typeface="Cambria" panose="02040503050406030204" pitchFamily="18" charset="0"/>
              <a:ea typeface="Cambria" panose="02040503050406030204" pitchFamily="18" charset="0"/>
              <a:cs typeface="Calibri" panose="020F0502020204030204" pitchFamily="34" charset="0"/>
            </a:endParaRPr>
          </a:p>
          <a:p>
            <a:pPr marL="0" indent="0">
              <a:buNone/>
            </a:pPr>
            <a:r>
              <a:rPr lang="en-US" sz="2300" b="1" dirty="0">
                <a:solidFill>
                  <a:srgbClr val="000000"/>
                </a:solidFill>
                <a:effectLst/>
                <a:latin typeface="Cambria" panose="02040503050406030204" pitchFamily="18" charset="0"/>
                <a:ea typeface="Cambria" panose="02040503050406030204" pitchFamily="18" charset="0"/>
                <a:cs typeface="Calibri" panose="020F0502020204030204" pitchFamily="34" charset="0"/>
              </a:rPr>
              <a:t>Physician Fee Schedule, Medicare Part B</a:t>
            </a:r>
          </a:p>
          <a:p>
            <a:pPr>
              <a:spcBef>
                <a:spcPts val="0"/>
              </a:spcBef>
              <a:buSzPts val="1000"/>
              <a:tabLst>
                <a:tab pos="457200" algn="l"/>
              </a:tabLst>
            </a:pPr>
            <a:r>
              <a:rPr lang="en-US" sz="2300" dirty="0">
                <a:solidFill>
                  <a:srgbClr val="303030"/>
                </a:solidFill>
                <a:effectLst/>
                <a:latin typeface="Cambria" panose="02040503050406030204" pitchFamily="18" charset="0"/>
                <a:ea typeface="Cambria" panose="02040503050406030204" pitchFamily="18" charset="0"/>
              </a:rPr>
              <a:t>Will apply to services furnished beginning January 1, 2024.(CY24)</a:t>
            </a:r>
            <a:endParaRPr lang="en-US" sz="2300" dirty="0">
              <a:effectLst/>
              <a:latin typeface="Cambria" panose="02040503050406030204" pitchFamily="18" charset="0"/>
              <a:ea typeface="Cambria" panose="02040503050406030204" pitchFamily="18" charset="0"/>
            </a:endParaRPr>
          </a:p>
          <a:p>
            <a:pPr>
              <a:spcBef>
                <a:spcPts val="0"/>
              </a:spcBef>
              <a:buSzPts val="1000"/>
              <a:tabLst>
                <a:tab pos="457200" algn="l"/>
              </a:tabLst>
            </a:pPr>
            <a:r>
              <a:rPr lang="en-US" sz="2300" dirty="0">
                <a:solidFill>
                  <a:srgbClr val="303030"/>
                </a:solidFill>
                <a:effectLst/>
                <a:latin typeface="Cambria" panose="02040503050406030204" pitchFamily="18" charset="0"/>
                <a:ea typeface="Cambria" panose="02040503050406030204" pitchFamily="18" charset="0"/>
                <a:cs typeface="Calibri" panose="020F0502020204030204" pitchFamily="34" charset="0"/>
              </a:rPr>
              <a:t>Proposes to </a:t>
            </a:r>
            <a:r>
              <a:rPr lang="en-US" sz="2300" dirty="0">
                <a:solidFill>
                  <a:srgbClr val="303030"/>
                </a:solidFill>
                <a:latin typeface="Cambria" panose="02040503050406030204" pitchFamily="18" charset="0"/>
                <a:ea typeface="Cambria" panose="02040503050406030204" pitchFamily="18" charset="0"/>
                <a:cs typeface="Calibri" panose="020F0502020204030204" pitchFamily="34" charset="0"/>
              </a:rPr>
              <a:t>decrease</a:t>
            </a:r>
            <a:r>
              <a:rPr lang="en-US" sz="2300" dirty="0">
                <a:solidFill>
                  <a:srgbClr val="303030"/>
                </a:solidFill>
                <a:effectLst/>
                <a:latin typeface="Cambria" panose="02040503050406030204" pitchFamily="18" charset="0"/>
                <a:ea typeface="Cambria" panose="02040503050406030204" pitchFamily="18" charset="0"/>
                <a:cs typeface="Calibri" panose="020F0502020204030204" pitchFamily="34" charset="0"/>
              </a:rPr>
              <a:t> the CY 2024 PFS conversion factor by  ($1.14) or -3.3% from the CY 2023.</a:t>
            </a:r>
          </a:p>
          <a:p>
            <a:pPr>
              <a:spcBef>
                <a:spcPts val="0"/>
              </a:spcBef>
              <a:buSzPts val="1000"/>
              <a:tabLst>
                <a:tab pos="457200" algn="l"/>
              </a:tabLst>
            </a:pPr>
            <a:r>
              <a:rPr lang="en-US" sz="2300" dirty="0">
                <a:solidFill>
                  <a:srgbClr val="303030"/>
                </a:solidFill>
                <a:effectLst/>
                <a:latin typeface="Cambria" panose="02040503050406030204" pitchFamily="18" charset="0"/>
                <a:ea typeface="Cambria" panose="02040503050406030204" pitchFamily="18" charset="0"/>
              </a:rPr>
              <a:t>Would extend certain Medicare telehealth flexibilities to adopted during the PHE to continue. </a:t>
            </a:r>
          </a:p>
          <a:p>
            <a:pPr>
              <a:spcBef>
                <a:spcPts val="0"/>
              </a:spcBef>
              <a:buSzPts val="1000"/>
              <a:tabLst>
                <a:tab pos="457200" algn="l"/>
              </a:tabLst>
            </a:pPr>
            <a:r>
              <a:rPr lang="en-US" sz="2300" b="0" i="0" dirty="0">
                <a:solidFill>
                  <a:srgbClr val="303030"/>
                </a:solidFill>
                <a:latin typeface="Cambria" panose="02040503050406030204" pitchFamily="18" charset="0"/>
                <a:ea typeface="Cambria" panose="02040503050406030204" pitchFamily="18" charset="0"/>
              </a:rPr>
              <a:t>Includes reduction to therapy codes</a:t>
            </a:r>
            <a:r>
              <a:rPr lang="en-US" sz="2300" b="0" i="0" dirty="0">
                <a:solidFill>
                  <a:srgbClr val="00303C"/>
                </a:solidFill>
                <a:effectLst/>
                <a:latin typeface="Cambria" panose="02040503050406030204" pitchFamily="18" charset="0"/>
                <a:ea typeface="Cambria" panose="02040503050406030204" pitchFamily="18" charset="0"/>
              </a:rPr>
              <a:t>. </a:t>
            </a:r>
            <a:endParaRPr lang="en-US" sz="2300" dirty="0">
              <a:solidFill>
                <a:srgbClr val="303030"/>
              </a:solidFill>
              <a:effectLst/>
              <a:latin typeface="Cambria" panose="02040503050406030204" pitchFamily="18" charset="0"/>
              <a:ea typeface="Cambria" panose="02040503050406030204" pitchFamily="18" charset="0"/>
            </a:endParaRPr>
          </a:p>
          <a:p>
            <a:pPr>
              <a:spcBef>
                <a:spcPts val="0"/>
              </a:spcBef>
              <a:buSzPts val="1000"/>
              <a:tabLst>
                <a:tab pos="457200" algn="l"/>
              </a:tabLst>
            </a:pPr>
            <a:r>
              <a:rPr lang="en-US" sz="2300" dirty="0">
                <a:solidFill>
                  <a:srgbClr val="303030"/>
                </a:solidFill>
                <a:effectLst/>
                <a:latin typeface="Cambria" panose="02040503050406030204" pitchFamily="18" charset="0"/>
                <a:ea typeface="Cambria" panose="02040503050406030204" pitchFamily="18" charset="0"/>
                <a:cs typeface="Calibri" panose="020F0502020204030204" pitchFamily="34" charset="0"/>
              </a:rPr>
              <a:t>Public comments due by September 11, 2023.</a:t>
            </a:r>
          </a:p>
          <a:p>
            <a:pPr marL="0" indent="0">
              <a:spcBef>
                <a:spcPts val="0"/>
              </a:spcBef>
              <a:buSzPts val="1000"/>
              <a:buNone/>
              <a:tabLst>
                <a:tab pos="457200" algn="l"/>
              </a:tabLst>
            </a:pPr>
            <a:endParaRPr lang="en-US" sz="2100" dirty="0">
              <a:solidFill>
                <a:srgbClr val="303030"/>
              </a:solidFill>
              <a:latin typeface="Cambria" panose="02040503050406030204" pitchFamily="18" charset="0"/>
              <a:ea typeface="Cambria" panose="02040503050406030204" pitchFamily="18" charset="0"/>
              <a:cs typeface="Calibri" panose="020F0502020204030204" pitchFamily="34" charset="0"/>
            </a:endParaRPr>
          </a:p>
          <a:p>
            <a:pPr marL="0" indent="0">
              <a:spcBef>
                <a:spcPts val="0"/>
              </a:spcBef>
              <a:buSzPts val="1000"/>
              <a:buNone/>
              <a:tabLst>
                <a:tab pos="457200" algn="l"/>
              </a:tabLst>
            </a:pPr>
            <a:endParaRPr lang="en-US" sz="2100" dirty="0">
              <a:solidFill>
                <a:srgbClr val="303030"/>
              </a:solidFill>
              <a:effectLst/>
              <a:latin typeface="Cambria" panose="02040503050406030204" pitchFamily="18" charset="0"/>
              <a:ea typeface="Times New Roman" panose="02020603050405020304" pitchFamily="18" charset="0"/>
              <a:cs typeface="Calibri" panose="020F0502020204030204" pitchFamily="34" charset="0"/>
            </a:endParaRPr>
          </a:p>
          <a:p>
            <a:pPr marL="0" indent="0">
              <a:spcBef>
                <a:spcPts val="0"/>
              </a:spcBef>
              <a:buSzPts val="1000"/>
              <a:buNone/>
              <a:tabLst>
                <a:tab pos="457200" algn="l"/>
              </a:tabLst>
            </a:pPr>
            <a:endParaRPr lang="en-US" sz="1800" dirty="0">
              <a:solidFill>
                <a:srgbClr val="303030"/>
              </a:solidFill>
              <a:latin typeface="Cambria" panose="02040503050406030204" pitchFamily="18" charset="0"/>
              <a:ea typeface="Times New Roman" panose="02020603050405020304" pitchFamily="18" charset="0"/>
              <a:cs typeface="Calibri" panose="020F0502020204030204" pitchFamily="34" charset="0"/>
            </a:endParaRPr>
          </a:p>
          <a:p>
            <a:pPr marL="0" indent="0">
              <a:spcBef>
                <a:spcPts val="0"/>
              </a:spcBef>
              <a:buSzPts val="1000"/>
              <a:buNone/>
              <a:tabLst>
                <a:tab pos="457200" algn="l"/>
              </a:tabLst>
            </a:pPr>
            <a:endParaRPr lang="en-US" sz="1800" dirty="0">
              <a:solidFill>
                <a:srgbClr val="303030"/>
              </a:solidFill>
              <a:effectLst/>
              <a:latin typeface="Cambria" panose="02040503050406030204" pitchFamily="18" charset="0"/>
              <a:ea typeface="Times New Roman" panose="02020603050405020304" pitchFamily="18" charset="0"/>
              <a:cs typeface="Calibri" panose="020F0502020204030204" pitchFamily="34" charset="0"/>
            </a:endParaRPr>
          </a:p>
          <a:p>
            <a:pPr>
              <a:spcBef>
                <a:spcPts val="0"/>
              </a:spcBef>
              <a:buSzPts val="1000"/>
              <a:tabLst>
                <a:tab pos="457200" algn="l"/>
              </a:tabLst>
            </a:pPr>
            <a:endParaRPr lang="en-US" sz="1800" dirty="0">
              <a:solidFill>
                <a:srgbClr val="303030"/>
              </a:solidFill>
              <a:effectLst/>
              <a:latin typeface="Cambria" panose="02040503050406030204" pitchFamily="18" charset="0"/>
              <a:ea typeface="Cambria" panose="020405030504060302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endParaRPr lang="en-US" sz="1800" dirty="0">
              <a:solidFill>
                <a:srgbClr val="000000"/>
              </a:solidFill>
              <a:latin typeface="Cambria" panose="02040503050406030204" pitchFamily="18" charset="0"/>
              <a:ea typeface="Cambria" panose="02040503050406030204" pitchFamily="18" charset="0"/>
              <a:cs typeface="Calibri" panose="020F0502020204030204" pitchFamily="34" charset="0"/>
            </a:endParaRPr>
          </a:p>
        </p:txBody>
      </p:sp>
    </p:spTree>
    <p:extLst>
      <p:ext uri="{BB962C8B-B14F-4D97-AF65-F5344CB8AC3E}">
        <p14:creationId xmlns:p14="http://schemas.microsoft.com/office/powerpoint/2010/main" val="24593944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CBD9D-2258-D9BB-B507-19FC6D710BEC}"/>
              </a:ext>
            </a:extLst>
          </p:cNvPr>
          <p:cNvSpPr>
            <a:spLocks noGrp="1"/>
          </p:cNvSpPr>
          <p:nvPr>
            <p:ph type="title"/>
          </p:nvPr>
        </p:nvSpPr>
        <p:spPr/>
        <p:txBody>
          <a:bodyPr/>
          <a:lstStyle/>
          <a:p>
            <a:r>
              <a:rPr lang="en-US" dirty="0"/>
              <a:t>Other Payment Rules</a:t>
            </a:r>
          </a:p>
        </p:txBody>
      </p:sp>
      <p:sp>
        <p:nvSpPr>
          <p:cNvPr id="3" name="Content Placeholder 2">
            <a:extLst>
              <a:ext uri="{FF2B5EF4-FFF2-40B4-BE49-F238E27FC236}">
                <a16:creationId xmlns:a16="http://schemas.microsoft.com/office/drawing/2014/main" id="{A51983C2-F571-C4B6-900A-0381CA642246}"/>
              </a:ext>
            </a:extLst>
          </p:cNvPr>
          <p:cNvSpPr>
            <a:spLocks noGrp="1"/>
          </p:cNvSpPr>
          <p:nvPr>
            <p:ph idx="1"/>
          </p:nvPr>
        </p:nvSpPr>
        <p:spPr>
          <a:xfrm>
            <a:off x="838199" y="2003045"/>
            <a:ext cx="10384767" cy="3837038"/>
          </a:xfrm>
        </p:spPr>
        <p:txBody>
          <a:bodyPr>
            <a:normAutofit fontScale="92500" lnSpcReduction="10000"/>
          </a:bodyPr>
          <a:lstStyle/>
          <a:p>
            <a:pPr marL="0" indent="0">
              <a:spcBef>
                <a:spcPts val="0"/>
              </a:spcBef>
              <a:buSzPts val="1000"/>
              <a:buNone/>
              <a:tabLst>
                <a:tab pos="457200" algn="l"/>
              </a:tabLst>
            </a:pPr>
            <a:r>
              <a:rPr lang="en-US" sz="1800" b="1" i="0" dirty="0">
                <a:solidFill>
                  <a:srgbClr val="000000"/>
                </a:solidFill>
                <a:effectLst/>
                <a:latin typeface="Cambria" panose="02040503050406030204" pitchFamily="18" charset="0"/>
                <a:ea typeface="Cambria" panose="02040503050406030204" pitchFamily="18" charset="0"/>
              </a:rPr>
              <a:t>Hospice Payment Rate and Aggregate Cap Amount</a:t>
            </a:r>
          </a:p>
          <a:p>
            <a:pPr>
              <a:spcBef>
                <a:spcPts val="0"/>
              </a:spcBef>
              <a:buSzPts val="1000"/>
              <a:tabLst>
                <a:tab pos="457200" algn="l"/>
              </a:tabLst>
            </a:pPr>
            <a:r>
              <a:rPr lang="en-US" sz="1800" dirty="0">
                <a:solidFill>
                  <a:srgbClr val="303030"/>
                </a:solidFill>
                <a:effectLst/>
                <a:latin typeface="Cambria" panose="02040503050406030204" pitchFamily="18" charset="0"/>
                <a:ea typeface="Cambria" panose="02040503050406030204" pitchFamily="18" charset="0"/>
              </a:rPr>
              <a:t>Will apply to services furnished beginning October 1, 2023 (FY24).</a:t>
            </a:r>
            <a:endParaRPr lang="en-US" sz="1800" dirty="0">
              <a:effectLst/>
              <a:latin typeface="Cambria" panose="02040503050406030204" pitchFamily="18" charset="0"/>
              <a:ea typeface="Cambria" panose="02040503050406030204" pitchFamily="18" charset="0"/>
            </a:endParaRPr>
          </a:p>
          <a:p>
            <a:pPr>
              <a:spcBef>
                <a:spcPts val="0"/>
              </a:spcBef>
              <a:buSzPts val="1000"/>
              <a:tabLst>
                <a:tab pos="457200" algn="l"/>
              </a:tabLst>
            </a:pPr>
            <a:r>
              <a:rPr lang="en-US" sz="1800" dirty="0">
                <a:solidFill>
                  <a:srgbClr val="303030"/>
                </a:solidFill>
                <a:effectLst/>
                <a:latin typeface="Cambria" panose="02040503050406030204" pitchFamily="18" charset="0"/>
                <a:ea typeface="Cambria" panose="02040503050406030204" pitchFamily="18" charset="0"/>
                <a:cs typeface="Calibri" panose="020F0502020204030204" pitchFamily="34" charset="0"/>
              </a:rPr>
              <a:t>Proposes to increase the hospice base payment rate and aggregate cap limit by 2.8% from FY 23.</a:t>
            </a:r>
          </a:p>
          <a:p>
            <a:pPr>
              <a:spcBef>
                <a:spcPts val="0"/>
              </a:spcBef>
              <a:buSzPts val="1000"/>
              <a:tabLst>
                <a:tab pos="457200" algn="l"/>
              </a:tabLst>
            </a:pPr>
            <a:r>
              <a:rPr lang="en-US" sz="1800" dirty="0">
                <a:solidFill>
                  <a:srgbClr val="323A45"/>
                </a:solidFill>
                <a:latin typeface="Cambria" panose="02040503050406030204" pitchFamily="18" charset="0"/>
                <a:ea typeface="Cambria" panose="02040503050406030204" pitchFamily="18" charset="0"/>
              </a:rPr>
              <a:t>P</a:t>
            </a:r>
            <a:r>
              <a:rPr lang="en-US" sz="1800" b="0" i="0" dirty="0">
                <a:solidFill>
                  <a:srgbClr val="323A45"/>
                </a:solidFill>
                <a:effectLst/>
                <a:latin typeface="Cambria" panose="02040503050406030204" pitchFamily="18" charset="0"/>
                <a:ea typeface="Cambria" panose="02040503050406030204" pitchFamily="18" charset="0"/>
              </a:rPr>
              <a:t>roposes that physicians who order or certify hospice services must be enrolled in Medicare or validly opted-out as a prerequisite for payment.</a:t>
            </a:r>
          </a:p>
          <a:p>
            <a:pPr>
              <a:spcBef>
                <a:spcPts val="0"/>
              </a:spcBef>
              <a:buSzPts val="1000"/>
              <a:tabLst>
                <a:tab pos="457200" algn="l"/>
              </a:tabLst>
            </a:pPr>
            <a:r>
              <a:rPr lang="en-US" sz="1800" b="0" i="0" dirty="0">
                <a:solidFill>
                  <a:srgbClr val="323A45"/>
                </a:solidFill>
                <a:effectLst/>
                <a:latin typeface="Cambria" panose="02040503050406030204" pitchFamily="18" charset="0"/>
                <a:ea typeface="Cambria" panose="02040503050406030204" pitchFamily="18" charset="0"/>
              </a:rPr>
              <a:t>CMS is looking at the hospice industry with concerns about fraud, waste and abuse.</a:t>
            </a:r>
            <a:endParaRPr lang="en-US" sz="1800" dirty="0">
              <a:solidFill>
                <a:srgbClr val="303030"/>
              </a:solidFill>
              <a:effectLst/>
              <a:latin typeface="Cambria" panose="02040503050406030204" pitchFamily="18" charset="0"/>
              <a:ea typeface="Cambria" panose="02040503050406030204" pitchFamily="18" charset="0"/>
            </a:endParaRPr>
          </a:p>
          <a:p>
            <a:pPr>
              <a:spcBef>
                <a:spcPts val="0"/>
              </a:spcBef>
              <a:buSzPts val="1000"/>
              <a:tabLst>
                <a:tab pos="457200" algn="l"/>
              </a:tabLst>
            </a:pPr>
            <a:r>
              <a:rPr lang="en-US" sz="1800" dirty="0">
                <a:solidFill>
                  <a:srgbClr val="303030"/>
                </a:solidFill>
                <a:effectLst/>
                <a:latin typeface="Cambria" panose="02040503050406030204" pitchFamily="18" charset="0"/>
                <a:ea typeface="Cambria" panose="02040503050406030204" pitchFamily="18" charset="0"/>
                <a:cs typeface="Calibri" panose="020F0502020204030204" pitchFamily="34" charset="0"/>
              </a:rPr>
              <a:t>Public comments closed May 30, 2023.</a:t>
            </a:r>
          </a:p>
          <a:p>
            <a:pPr>
              <a:spcBef>
                <a:spcPts val="0"/>
              </a:spcBef>
              <a:buSzPts val="1000"/>
              <a:tabLst>
                <a:tab pos="457200" algn="l"/>
              </a:tabLst>
            </a:pPr>
            <a:endParaRPr lang="en-US" sz="1800" dirty="0">
              <a:solidFill>
                <a:srgbClr val="303030"/>
              </a:solidFill>
              <a:latin typeface="Cambria" panose="02040503050406030204" pitchFamily="18" charset="0"/>
              <a:ea typeface="Cambria" panose="02040503050406030204" pitchFamily="18" charset="0"/>
              <a:cs typeface="Calibri" panose="020F0502020204030204" pitchFamily="34" charset="0"/>
            </a:endParaRPr>
          </a:p>
          <a:p>
            <a:pPr marL="0" indent="0">
              <a:spcBef>
                <a:spcPts val="0"/>
              </a:spcBef>
              <a:buSzPts val="1000"/>
              <a:buNone/>
              <a:tabLst>
                <a:tab pos="457200" algn="l"/>
              </a:tabLst>
            </a:pPr>
            <a:r>
              <a:rPr lang="en-US" sz="1800" b="1" i="0" dirty="0">
                <a:solidFill>
                  <a:srgbClr val="000000"/>
                </a:solidFill>
                <a:effectLst/>
                <a:latin typeface="Cambria" panose="02040503050406030204" pitchFamily="18" charset="0"/>
                <a:ea typeface="Cambria" panose="02040503050406030204" pitchFamily="18" charset="0"/>
              </a:rPr>
              <a:t>Home Health Payment Rate</a:t>
            </a:r>
          </a:p>
          <a:p>
            <a:pPr>
              <a:spcBef>
                <a:spcPts val="0"/>
              </a:spcBef>
              <a:buSzPts val="1000"/>
              <a:tabLst>
                <a:tab pos="457200" algn="l"/>
              </a:tabLst>
            </a:pPr>
            <a:r>
              <a:rPr lang="en-US" sz="1800" dirty="0">
                <a:solidFill>
                  <a:srgbClr val="303030"/>
                </a:solidFill>
                <a:effectLst/>
                <a:latin typeface="Cambria" panose="02040503050406030204" pitchFamily="18" charset="0"/>
                <a:ea typeface="Cambria" panose="02040503050406030204" pitchFamily="18" charset="0"/>
              </a:rPr>
              <a:t>Will apply to services furnished beginning January 1, 2024(CY24).</a:t>
            </a:r>
            <a:endParaRPr lang="en-US" sz="1800" dirty="0">
              <a:effectLst/>
              <a:latin typeface="Cambria" panose="02040503050406030204" pitchFamily="18" charset="0"/>
              <a:ea typeface="Cambria" panose="02040503050406030204" pitchFamily="18" charset="0"/>
            </a:endParaRPr>
          </a:p>
          <a:p>
            <a:pPr>
              <a:spcBef>
                <a:spcPts val="0"/>
              </a:spcBef>
              <a:buSzPts val="1000"/>
              <a:tabLst>
                <a:tab pos="457200" algn="l"/>
              </a:tabLst>
            </a:pPr>
            <a:r>
              <a:rPr lang="en-US" sz="1800" dirty="0">
                <a:solidFill>
                  <a:srgbClr val="303030"/>
                </a:solidFill>
                <a:effectLst/>
                <a:latin typeface="Cambria" panose="02040503050406030204" pitchFamily="18" charset="0"/>
                <a:ea typeface="Cambria" panose="02040503050406030204" pitchFamily="18" charset="0"/>
                <a:cs typeface="Calibri" panose="020F0502020204030204" pitchFamily="34" charset="0"/>
              </a:rPr>
              <a:t>Proposes to decrease the </a:t>
            </a:r>
            <a:r>
              <a:rPr lang="en-US" sz="1800" dirty="0">
                <a:solidFill>
                  <a:srgbClr val="303030"/>
                </a:solidFill>
                <a:effectLst/>
                <a:latin typeface="Cambria" panose="02040503050406030204" pitchFamily="18" charset="0"/>
                <a:ea typeface="Times New Roman" panose="02020603050405020304" pitchFamily="18" charset="0"/>
              </a:rPr>
              <a:t>payments to HHAs by - 2.2% compared to CY 2023.</a:t>
            </a:r>
          </a:p>
          <a:p>
            <a:pPr>
              <a:spcBef>
                <a:spcPts val="0"/>
              </a:spcBef>
              <a:buSzPts val="1000"/>
              <a:tabLst>
                <a:tab pos="457200" algn="l"/>
              </a:tabLst>
            </a:pPr>
            <a:r>
              <a:rPr lang="en-US" sz="1800" dirty="0">
                <a:solidFill>
                  <a:srgbClr val="303030"/>
                </a:solidFill>
                <a:effectLst/>
                <a:latin typeface="Cambria" panose="02040503050406030204" pitchFamily="18" charset="0"/>
                <a:ea typeface="Cambria" panose="02040503050406030204" pitchFamily="18" charset="0"/>
                <a:cs typeface="Calibri" panose="020F0502020204030204" pitchFamily="34" charset="0"/>
              </a:rPr>
              <a:t>Includes a </a:t>
            </a:r>
            <a:r>
              <a:rPr lang="en-US" sz="1800" dirty="0">
                <a:solidFill>
                  <a:srgbClr val="303030"/>
                </a:solidFill>
                <a:latin typeface="Cambria" panose="02040503050406030204" pitchFamily="18" charset="0"/>
                <a:ea typeface="Cambria" panose="02040503050406030204" pitchFamily="18" charset="0"/>
                <a:cs typeface="Calibri" panose="020F0502020204030204" pitchFamily="34" charset="0"/>
              </a:rPr>
              <a:t>c</a:t>
            </a:r>
            <a:r>
              <a:rPr lang="en-US" sz="1800" dirty="0">
                <a:solidFill>
                  <a:srgbClr val="303030"/>
                </a:solidFill>
                <a:effectLst/>
                <a:latin typeface="Cambria" panose="02040503050406030204" pitchFamily="18" charset="0"/>
                <a:ea typeface="Cambria" panose="02040503050406030204" pitchFamily="18" charset="0"/>
                <a:cs typeface="Calibri" panose="020F0502020204030204" pitchFamily="34" charset="0"/>
              </a:rPr>
              <a:t>ontinued (permanent) reduction of -5.1% due to “Behavioral Adjustments”</a:t>
            </a:r>
          </a:p>
          <a:p>
            <a:pPr>
              <a:spcBef>
                <a:spcPts val="0"/>
              </a:spcBef>
              <a:buSzPts val="1000"/>
              <a:tabLst>
                <a:tab pos="457200" algn="l"/>
              </a:tabLst>
            </a:pPr>
            <a:r>
              <a:rPr lang="en-US" sz="1800" dirty="0">
                <a:solidFill>
                  <a:srgbClr val="303030"/>
                </a:solidFill>
                <a:effectLst/>
                <a:latin typeface="Cambria" panose="02040503050406030204" pitchFamily="18" charset="0"/>
                <a:ea typeface="Times New Roman" panose="02020603050405020304" pitchFamily="18" charset="0"/>
              </a:rPr>
              <a:t>Recalibrating case-mix weights for the Patient-Driven Groupings Model (PDGM) and an update to the Low Utilization Payment Adjustment (LUPA) threshold. CMS is proposing a permanent -5.64% adjustment to the CY 2024 30-day payment rate. It includes the remaining negative 3.925% not applied to the CY 2023 payment rate and accounts for actual behavior changes in CY 2022. </a:t>
            </a:r>
            <a:endParaRPr lang="en-US" sz="1800" dirty="0">
              <a:solidFill>
                <a:srgbClr val="303030"/>
              </a:solidFill>
              <a:effectLst/>
              <a:latin typeface="Cambria" panose="02040503050406030204" pitchFamily="18" charset="0"/>
              <a:ea typeface="Cambria" panose="02040503050406030204" pitchFamily="18" charset="0"/>
            </a:endParaRPr>
          </a:p>
          <a:p>
            <a:pPr>
              <a:spcBef>
                <a:spcPts val="0"/>
              </a:spcBef>
              <a:buSzPts val="1000"/>
              <a:tabLst>
                <a:tab pos="457200" algn="l"/>
              </a:tabLst>
            </a:pPr>
            <a:r>
              <a:rPr lang="en-US" sz="1800" dirty="0">
                <a:solidFill>
                  <a:srgbClr val="303030"/>
                </a:solidFill>
                <a:effectLst/>
                <a:latin typeface="Cambria" panose="02040503050406030204" pitchFamily="18" charset="0"/>
                <a:ea typeface="Cambria" panose="02040503050406030204" pitchFamily="18" charset="0"/>
                <a:cs typeface="Calibri" panose="020F0502020204030204" pitchFamily="34" charset="0"/>
              </a:rPr>
              <a:t>Public comments close August 29, 2023.</a:t>
            </a:r>
          </a:p>
          <a:p>
            <a:pPr marL="0" indent="0">
              <a:spcBef>
                <a:spcPts val="0"/>
              </a:spcBef>
              <a:buSzPts val="1000"/>
              <a:buNone/>
              <a:tabLst>
                <a:tab pos="457200" algn="l"/>
              </a:tabLst>
            </a:pPr>
            <a:endParaRPr lang="en-US" sz="1800" dirty="0">
              <a:solidFill>
                <a:srgbClr val="303030"/>
              </a:solidFill>
              <a:effectLst/>
              <a:latin typeface="Cambria" panose="02040503050406030204" pitchFamily="18" charset="0"/>
              <a:ea typeface="Cambria" panose="02040503050406030204" pitchFamily="18" charset="0"/>
              <a:cs typeface="Calibri" panose="020F0502020204030204" pitchFamily="34" charset="0"/>
            </a:endParaRPr>
          </a:p>
        </p:txBody>
      </p:sp>
    </p:spTree>
    <p:extLst>
      <p:ext uri="{BB962C8B-B14F-4D97-AF65-F5344CB8AC3E}">
        <p14:creationId xmlns:p14="http://schemas.microsoft.com/office/powerpoint/2010/main" val="496746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CBD9D-2258-D9BB-B507-19FC6D710BEC}"/>
              </a:ext>
            </a:extLst>
          </p:cNvPr>
          <p:cNvSpPr>
            <a:spLocks noGrp="1"/>
          </p:cNvSpPr>
          <p:nvPr>
            <p:ph type="title"/>
          </p:nvPr>
        </p:nvSpPr>
        <p:spPr/>
        <p:txBody>
          <a:bodyPr/>
          <a:lstStyle/>
          <a:p>
            <a:r>
              <a:rPr lang="en-US" dirty="0"/>
              <a:t>Other Payment Rules</a:t>
            </a:r>
          </a:p>
        </p:txBody>
      </p:sp>
      <p:sp>
        <p:nvSpPr>
          <p:cNvPr id="3" name="Content Placeholder 2">
            <a:extLst>
              <a:ext uri="{FF2B5EF4-FFF2-40B4-BE49-F238E27FC236}">
                <a16:creationId xmlns:a16="http://schemas.microsoft.com/office/drawing/2014/main" id="{A51983C2-F571-C4B6-900A-0381CA642246}"/>
              </a:ext>
            </a:extLst>
          </p:cNvPr>
          <p:cNvSpPr>
            <a:spLocks noGrp="1"/>
          </p:cNvSpPr>
          <p:nvPr>
            <p:ph idx="1"/>
          </p:nvPr>
        </p:nvSpPr>
        <p:spPr/>
        <p:txBody>
          <a:bodyPr>
            <a:normAutofit/>
          </a:bodyPr>
          <a:lstStyle/>
          <a:p>
            <a:pPr marL="0" indent="0">
              <a:spcBef>
                <a:spcPts val="0"/>
              </a:spcBef>
              <a:buSzPts val="1000"/>
              <a:buNone/>
              <a:tabLst>
                <a:tab pos="457200" algn="l"/>
              </a:tabLst>
            </a:pPr>
            <a:r>
              <a:rPr lang="en-US" sz="1800" b="1" i="0" dirty="0">
                <a:solidFill>
                  <a:srgbClr val="000000"/>
                </a:solidFill>
                <a:effectLst/>
                <a:latin typeface="Cambria" panose="02040503050406030204" pitchFamily="18" charset="0"/>
                <a:ea typeface="Cambria" panose="02040503050406030204" pitchFamily="18" charset="0"/>
              </a:rPr>
              <a:t>Hospital Inpatient Prospective Payment System, Medicare Part A</a:t>
            </a:r>
          </a:p>
          <a:p>
            <a:pPr>
              <a:spcBef>
                <a:spcPts val="0"/>
              </a:spcBef>
              <a:buSzPts val="1000"/>
              <a:tabLst>
                <a:tab pos="457200" algn="l"/>
              </a:tabLst>
            </a:pPr>
            <a:r>
              <a:rPr lang="en-US" sz="1800" dirty="0">
                <a:solidFill>
                  <a:srgbClr val="303030"/>
                </a:solidFill>
                <a:effectLst/>
                <a:latin typeface="Cambria" panose="02040503050406030204" pitchFamily="18" charset="0"/>
                <a:ea typeface="Cambria" panose="02040503050406030204" pitchFamily="18" charset="0"/>
              </a:rPr>
              <a:t>Will apply to services furnished beginning October 1, 2023. (FY24)</a:t>
            </a:r>
          </a:p>
          <a:p>
            <a:pPr>
              <a:spcBef>
                <a:spcPts val="0"/>
              </a:spcBef>
              <a:buSzPts val="1000"/>
              <a:tabLst>
                <a:tab pos="457200" algn="l"/>
              </a:tabLst>
            </a:pPr>
            <a:r>
              <a:rPr lang="en-US" sz="1800" dirty="0">
                <a:latin typeface="Cambria" panose="02040503050406030204" pitchFamily="18" charset="0"/>
                <a:ea typeface="Cambria" panose="02040503050406030204" pitchFamily="18" charset="0"/>
              </a:rPr>
              <a:t>Proposes to </a:t>
            </a:r>
            <a:r>
              <a:rPr lang="en-US" sz="1800" b="0" i="0" dirty="0">
                <a:solidFill>
                  <a:srgbClr val="323A45"/>
                </a:solidFill>
                <a:effectLst/>
                <a:latin typeface="Cambria" panose="02040503050406030204" pitchFamily="18" charset="0"/>
                <a:ea typeface="Cambria" panose="02040503050406030204" pitchFamily="18" charset="0"/>
              </a:rPr>
              <a:t>increase operating payment rates for general acute care hospitals, that successfully participate in the Hospital Inpatient Quality Reporting (IQR) program and are meaningful electronic health record (EHR) users is projected to be 2.8%.</a:t>
            </a:r>
          </a:p>
          <a:p>
            <a:pPr>
              <a:spcBef>
                <a:spcPts val="0"/>
              </a:spcBef>
              <a:buSzPts val="1000"/>
              <a:tabLst>
                <a:tab pos="457200" algn="l"/>
              </a:tabLst>
            </a:pPr>
            <a:r>
              <a:rPr lang="en-US" sz="1800" b="0" i="0" dirty="0">
                <a:solidFill>
                  <a:srgbClr val="323A45"/>
                </a:solidFill>
                <a:effectLst/>
                <a:latin typeface="Cambria" panose="02040503050406030204" pitchFamily="18" charset="0"/>
                <a:ea typeface="Cambria" panose="02040503050406030204" pitchFamily="18" charset="0"/>
              </a:rPr>
              <a:t>Hospitals may be subject to other payment adjustments, including:</a:t>
            </a:r>
          </a:p>
          <a:p>
            <a:pPr lvl="1">
              <a:spcBef>
                <a:spcPts val="0"/>
              </a:spcBef>
              <a:buSzPts val="1000"/>
              <a:tabLst>
                <a:tab pos="457200" algn="l"/>
              </a:tabLst>
            </a:pPr>
            <a:r>
              <a:rPr lang="en-US" sz="1800" b="0" i="0" dirty="0">
                <a:solidFill>
                  <a:srgbClr val="323A45"/>
                </a:solidFill>
                <a:effectLst/>
                <a:latin typeface="Cambria" panose="02040503050406030204" pitchFamily="18" charset="0"/>
                <a:ea typeface="Cambria" panose="02040503050406030204" pitchFamily="18" charset="0"/>
              </a:rPr>
              <a:t>Payment reductions for excess readmissions under the HRRP.</a:t>
            </a:r>
          </a:p>
          <a:p>
            <a:pPr lvl="1">
              <a:spcBef>
                <a:spcPts val="0"/>
              </a:spcBef>
              <a:buSzPts val="1000"/>
              <a:tabLst>
                <a:tab pos="457200" algn="l"/>
              </a:tabLst>
            </a:pPr>
            <a:r>
              <a:rPr lang="en-US" sz="1800" b="0" i="0" dirty="0">
                <a:solidFill>
                  <a:srgbClr val="323A45"/>
                </a:solidFill>
                <a:effectLst/>
                <a:latin typeface="Cambria" panose="02040503050406030204" pitchFamily="18" charset="0"/>
                <a:ea typeface="Cambria" panose="02040503050406030204" pitchFamily="18" charset="0"/>
              </a:rPr>
              <a:t>Payment reduction (-1%) for the worst-performing quartile under the Hospital Acquired Condition (HAC) Reduction Program.</a:t>
            </a:r>
          </a:p>
          <a:p>
            <a:pPr>
              <a:spcBef>
                <a:spcPts val="0"/>
              </a:spcBef>
              <a:buSzPts val="1000"/>
              <a:tabLst>
                <a:tab pos="457200" algn="l"/>
              </a:tabLst>
            </a:pPr>
            <a:r>
              <a:rPr lang="en-US" sz="1800" dirty="0">
                <a:solidFill>
                  <a:srgbClr val="323A45"/>
                </a:solidFill>
                <a:latin typeface="Cambria" panose="02040503050406030204" pitchFamily="18" charset="0"/>
                <a:ea typeface="Cambria" panose="02040503050406030204" pitchFamily="18" charset="0"/>
              </a:rPr>
              <a:t>Public comments closed June 9, 2023</a:t>
            </a:r>
            <a:endParaRPr lang="en-US" sz="1800" b="0" i="0" dirty="0">
              <a:solidFill>
                <a:srgbClr val="323A45"/>
              </a:solidFill>
              <a:effectLst/>
              <a:latin typeface="Cambria" panose="02040503050406030204" pitchFamily="18" charset="0"/>
              <a:ea typeface="Cambria" panose="02040503050406030204" pitchFamily="18" charset="0"/>
            </a:endParaRPr>
          </a:p>
          <a:p>
            <a:pPr>
              <a:spcBef>
                <a:spcPts val="0"/>
              </a:spcBef>
              <a:buSzPts val="1000"/>
              <a:tabLst>
                <a:tab pos="457200" algn="l"/>
              </a:tabLst>
            </a:pPr>
            <a:endParaRPr lang="en-US" sz="1800" dirty="0">
              <a:solidFill>
                <a:srgbClr val="323A45"/>
              </a:solidFill>
              <a:latin typeface="Muli"/>
              <a:ea typeface="Calibri" panose="020F0502020204030204" pitchFamily="34" charset="0"/>
            </a:endParaRPr>
          </a:p>
          <a:p>
            <a:pPr marL="0" indent="0">
              <a:spcBef>
                <a:spcPts val="0"/>
              </a:spcBef>
              <a:buSzPts val="1000"/>
              <a:buNone/>
              <a:tabLst>
                <a:tab pos="457200" algn="l"/>
              </a:tabLst>
            </a:pPr>
            <a:r>
              <a:rPr lang="en-US" sz="1800" b="1" i="0" dirty="0">
                <a:solidFill>
                  <a:srgbClr val="000000"/>
                </a:solidFill>
                <a:effectLst/>
                <a:latin typeface="Cambria" panose="02040503050406030204" pitchFamily="18" charset="0"/>
                <a:ea typeface="Cambria" panose="02040503050406030204" pitchFamily="18" charset="0"/>
              </a:rPr>
              <a:t>Hospital Outpatient Prospective Payment System, Medicare Part A</a:t>
            </a:r>
          </a:p>
          <a:p>
            <a:pPr>
              <a:spcBef>
                <a:spcPts val="0"/>
              </a:spcBef>
              <a:buSzPts val="1000"/>
              <a:tabLst>
                <a:tab pos="457200" algn="l"/>
              </a:tabLst>
            </a:pPr>
            <a:r>
              <a:rPr lang="en-US" sz="1800" dirty="0">
                <a:solidFill>
                  <a:srgbClr val="303030"/>
                </a:solidFill>
                <a:effectLst/>
                <a:latin typeface="Cambria" panose="02040503050406030204" pitchFamily="18" charset="0"/>
                <a:ea typeface="Cambria" panose="02040503050406030204" pitchFamily="18" charset="0"/>
              </a:rPr>
              <a:t>Will apply to services furnished beginning January 1, 2024. (CY24)</a:t>
            </a:r>
          </a:p>
          <a:p>
            <a:pPr>
              <a:spcBef>
                <a:spcPts val="0"/>
              </a:spcBef>
              <a:buSzPts val="1000"/>
              <a:tabLst>
                <a:tab pos="457200" algn="l"/>
              </a:tabLst>
            </a:pPr>
            <a:r>
              <a:rPr lang="en-US" sz="1800" dirty="0">
                <a:latin typeface="Cambria" panose="02040503050406030204" pitchFamily="18" charset="0"/>
                <a:ea typeface="Cambria" panose="02040503050406030204" pitchFamily="18" charset="0"/>
              </a:rPr>
              <a:t>Proposes to increase payment rates by 2.8% percent for hospitals and ASCs as compared to CY 2023.</a:t>
            </a:r>
          </a:p>
          <a:p>
            <a:pPr>
              <a:spcBef>
                <a:spcPts val="0"/>
              </a:spcBef>
              <a:buSzPts val="1000"/>
              <a:tabLst>
                <a:tab pos="457200" algn="l"/>
              </a:tabLst>
            </a:pPr>
            <a:r>
              <a:rPr lang="en-US" sz="1800" dirty="0">
                <a:solidFill>
                  <a:srgbClr val="303030"/>
                </a:solidFill>
                <a:effectLst/>
                <a:latin typeface="Cambria" panose="02040503050406030204" pitchFamily="18" charset="0"/>
                <a:ea typeface="Cambria" panose="02040503050406030204" pitchFamily="18" charset="0"/>
              </a:rPr>
              <a:t>Includes additional requirement for price transparency</a:t>
            </a:r>
          </a:p>
          <a:p>
            <a:pPr>
              <a:spcBef>
                <a:spcPts val="0"/>
              </a:spcBef>
              <a:buSzPts val="1000"/>
              <a:tabLst>
                <a:tab pos="457200" algn="l"/>
              </a:tabLst>
            </a:pPr>
            <a:r>
              <a:rPr lang="en-US" sz="1800" b="0" i="0" dirty="0">
                <a:solidFill>
                  <a:srgbClr val="303030"/>
                </a:solidFill>
                <a:latin typeface="Cambria" panose="02040503050406030204" pitchFamily="18" charset="0"/>
                <a:ea typeface="Cambria" panose="02040503050406030204" pitchFamily="18" charset="0"/>
              </a:rPr>
              <a:t>Public </a:t>
            </a:r>
            <a:r>
              <a:rPr lang="en-US" sz="1800" b="0" i="0" dirty="0">
                <a:solidFill>
                  <a:srgbClr val="323A45"/>
                </a:solidFill>
                <a:effectLst/>
                <a:latin typeface="Cambria" panose="02040503050406030204" pitchFamily="18" charset="0"/>
                <a:ea typeface="Cambria" panose="02040503050406030204" pitchFamily="18" charset="0"/>
              </a:rPr>
              <a:t>comments due by September 11, 2023.</a:t>
            </a:r>
          </a:p>
          <a:p>
            <a:pPr marL="0" indent="0">
              <a:spcBef>
                <a:spcPts val="0"/>
              </a:spcBef>
              <a:buSzPts val="1000"/>
              <a:buNone/>
              <a:tabLst>
                <a:tab pos="457200" algn="l"/>
              </a:tabLst>
            </a:pPr>
            <a:endParaRPr lang="en-US" sz="1800" i="0" dirty="0">
              <a:solidFill>
                <a:srgbClr val="000000"/>
              </a:solidFill>
              <a:effectLst/>
              <a:latin typeface="Cambria" panose="02040503050406030204" pitchFamily="18" charset="0"/>
              <a:ea typeface="Cambria" panose="02040503050406030204" pitchFamily="18" charset="0"/>
            </a:endParaRPr>
          </a:p>
          <a:p>
            <a:pPr marL="0" indent="0">
              <a:spcBef>
                <a:spcPts val="0"/>
              </a:spcBef>
              <a:buSzPts val="1000"/>
              <a:buNone/>
              <a:tabLst>
                <a:tab pos="457200" algn="l"/>
              </a:tabLst>
            </a:pPr>
            <a:endParaRPr lang="en-US" sz="1800" dirty="0">
              <a:solidFill>
                <a:srgbClr val="303030"/>
              </a:solidFill>
              <a:effectLst/>
              <a:latin typeface="Cambria" panose="02040503050406030204" pitchFamily="18" charset="0"/>
              <a:ea typeface="Times New Roman" panose="02020603050405020304" pitchFamily="18" charset="0"/>
              <a:cs typeface="Calibri" panose="020F0502020204030204" pitchFamily="34" charset="0"/>
            </a:endParaRPr>
          </a:p>
          <a:p>
            <a:pPr marL="0" indent="0">
              <a:spcBef>
                <a:spcPts val="0"/>
              </a:spcBef>
              <a:buSzPts val="1000"/>
              <a:buNone/>
              <a:tabLst>
                <a:tab pos="457200" algn="l"/>
              </a:tabLst>
            </a:pPr>
            <a:endParaRPr lang="en-US" sz="1800" dirty="0">
              <a:solidFill>
                <a:srgbClr val="303030"/>
              </a:solidFill>
              <a:latin typeface="Cambria" panose="02040503050406030204" pitchFamily="18" charset="0"/>
              <a:ea typeface="Times New Roman" panose="02020603050405020304" pitchFamily="18" charset="0"/>
              <a:cs typeface="Calibri" panose="020F0502020204030204" pitchFamily="34" charset="0"/>
            </a:endParaRPr>
          </a:p>
          <a:p>
            <a:pPr>
              <a:spcBef>
                <a:spcPts val="0"/>
              </a:spcBef>
              <a:buSzPts val="1000"/>
              <a:tabLst>
                <a:tab pos="457200" algn="l"/>
              </a:tabLst>
            </a:pPr>
            <a:endParaRPr lang="en-US" sz="1800" dirty="0">
              <a:effectLst/>
              <a:latin typeface="Calibri" panose="020F0502020204030204" pitchFamily="34" charset="0"/>
              <a:ea typeface="Calibri" panose="020F0502020204030204" pitchFamily="34" charset="0"/>
            </a:endParaRPr>
          </a:p>
          <a:p>
            <a:pPr>
              <a:spcBef>
                <a:spcPts val="0"/>
              </a:spcBef>
              <a:buSzPts val="1000"/>
              <a:tabLst>
                <a:tab pos="457200" algn="l"/>
              </a:tabLst>
            </a:pPr>
            <a:endParaRPr lang="en-US" sz="1800" dirty="0">
              <a:solidFill>
                <a:srgbClr val="303030"/>
              </a:solidFill>
              <a:effectLst/>
              <a:latin typeface="Cambria" panose="02040503050406030204" pitchFamily="18" charset="0"/>
              <a:ea typeface="Cambria" panose="020405030504060302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endParaRPr lang="en-US" sz="1800" dirty="0">
              <a:solidFill>
                <a:srgbClr val="000000"/>
              </a:solidFill>
              <a:latin typeface="Cambria" panose="02040503050406030204" pitchFamily="18" charset="0"/>
              <a:ea typeface="Cambria" panose="02040503050406030204" pitchFamily="18" charset="0"/>
              <a:cs typeface="Calibri" panose="020F0502020204030204" pitchFamily="34" charset="0"/>
            </a:endParaRPr>
          </a:p>
        </p:txBody>
      </p:sp>
    </p:spTree>
    <p:extLst>
      <p:ext uri="{BB962C8B-B14F-4D97-AF65-F5344CB8AC3E}">
        <p14:creationId xmlns:p14="http://schemas.microsoft.com/office/powerpoint/2010/main" val="812975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CBD9D-2258-D9BB-B507-19FC6D710BEC}"/>
              </a:ext>
            </a:extLst>
          </p:cNvPr>
          <p:cNvSpPr>
            <a:spLocks noGrp="1"/>
          </p:cNvSpPr>
          <p:nvPr>
            <p:ph type="title"/>
          </p:nvPr>
        </p:nvSpPr>
        <p:spPr/>
        <p:txBody>
          <a:bodyPr/>
          <a:lstStyle/>
          <a:p>
            <a:r>
              <a:rPr lang="en-US" dirty="0"/>
              <a:t>Other Payment Rules</a:t>
            </a:r>
          </a:p>
        </p:txBody>
      </p:sp>
      <p:sp>
        <p:nvSpPr>
          <p:cNvPr id="3" name="Content Placeholder 2">
            <a:extLst>
              <a:ext uri="{FF2B5EF4-FFF2-40B4-BE49-F238E27FC236}">
                <a16:creationId xmlns:a16="http://schemas.microsoft.com/office/drawing/2014/main" id="{A51983C2-F571-C4B6-900A-0381CA642246}"/>
              </a:ext>
            </a:extLst>
          </p:cNvPr>
          <p:cNvSpPr>
            <a:spLocks noGrp="1"/>
          </p:cNvSpPr>
          <p:nvPr>
            <p:ph idx="1"/>
          </p:nvPr>
        </p:nvSpPr>
        <p:spPr/>
        <p:txBody>
          <a:bodyPr>
            <a:normAutofit/>
          </a:bodyPr>
          <a:lstStyle/>
          <a:p>
            <a:pPr marL="0" indent="0">
              <a:spcBef>
                <a:spcPts val="0"/>
              </a:spcBef>
              <a:buSzPts val="1000"/>
              <a:buNone/>
              <a:tabLst>
                <a:tab pos="457200" algn="l"/>
              </a:tabLst>
            </a:pPr>
            <a:r>
              <a:rPr lang="en-US" sz="1800" b="1" i="0" dirty="0">
                <a:solidFill>
                  <a:srgbClr val="000000"/>
                </a:solidFill>
                <a:effectLst/>
                <a:latin typeface="Cambria" panose="02040503050406030204" pitchFamily="18" charset="0"/>
                <a:ea typeface="Cambria" panose="02040503050406030204" pitchFamily="18" charset="0"/>
              </a:rPr>
              <a:t>LTCH PPS, Medicare Part A</a:t>
            </a:r>
          </a:p>
          <a:p>
            <a:pPr>
              <a:spcBef>
                <a:spcPts val="0"/>
              </a:spcBef>
              <a:buSzPts val="1000"/>
              <a:tabLst>
                <a:tab pos="457200" algn="l"/>
              </a:tabLst>
            </a:pPr>
            <a:r>
              <a:rPr lang="en-US" sz="1800" dirty="0">
                <a:solidFill>
                  <a:srgbClr val="303030"/>
                </a:solidFill>
                <a:effectLst/>
                <a:latin typeface="Cambria" panose="02040503050406030204" pitchFamily="18" charset="0"/>
                <a:ea typeface="Cambria" panose="02040503050406030204" pitchFamily="18" charset="0"/>
              </a:rPr>
              <a:t>Will apply to services furnished beginning October 1, 2023 (FY24).</a:t>
            </a:r>
            <a:endParaRPr lang="en-US" sz="1800" dirty="0">
              <a:effectLst/>
              <a:latin typeface="Cambria" panose="02040503050406030204" pitchFamily="18" charset="0"/>
              <a:ea typeface="Cambria" panose="02040503050406030204" pitchFamily="18" charset="0"/>
            </a:endParaRPr>
          </a:p>
          <a:p>
            <a:pPr>
              <a:spcBef>
                <a:spcPts val="0"/>
              </a:spcBef>
              <a:buSzPts val="1000"/>
              <a:tabLst>
                <a:tab pos="457200" algn="l"/>
              </a:tabLst>
            </a:pPr>
            <a:r>
              <a:rPr lang="en-US" sz="1800" dirty="0">
                <a:solidFill>
                  <a:srgbClr val="303030"/>
                </a:solidFill>
                <a:effectLst/>
                <a:latin typeface="Cambria" panose="02040503050406030204" pitchFamily="18" charset="0"/>
                <a:ea typeface="Cambria" panose="02040503050406030204" pitchFamily="18" charset="0"/>
                <a:cs typeface="Calibri" panose="020F0502020204030204" pitchFamily="34" charset="0"/>
              </a:rPr>
              <a:t>Proposes to </a:t>
            </a:r>
            <a:r>
              <a:rPr lang="en-US" sz="1800" dirty="0">
                <a:solidFill>
                  <a:srgbClr val="303030"/>
                </a:solidFill>
                <a:latin typeface="Cambria" panose="02040503050406030204" pitchFamily="18" charset="0"/>
                <a:ea typeface="Cambria" panose="02040503050406030204" pitchFamily="18" charset="0"/>
                <a:cs typeface="Calibri" panose="020F0502020204030204" pitchFamily="34" charset="0"/>
              </a:rPr>
              <a:t>increase the standard payment rate </a:t>
            </a:r>
            <a:r>
              <a:rPr lang="en-US" sz="1800" b="0" i="0" dirty="0">
                <a:solidFill>
                  <a:srgbClr val="323A45"/>
                </a:solidFill>
                <a:effectLst/>
                <a:latin typeface="Cambria" panose="02040503050406030204" pitchFamily="18" charset="0"/>
                <a:ea typeface="Cambria" panose="02040503050406030204" pitchFamily="18" charset="0"/>
              </a:rPr>
              <a:t>by 2.9%, however total payments for discharges are expected to decrease by -2.5% due to a projected -4.7% decrease in high-cost outlier payments as a percentage of total LTCH PPS standard Federal payment rate payments. </a:t>
            </a:r>
          </a:p>
          <a:p>
            <a:pPr>
              <a:spcBef>
                <a:spcPts val="0"/>
              </a:spcBef>
              <a:buSzPts val="1000"/>
              <a:tabLst>
                <a:tab pos="457200" algn="l"/>
              </a:tabLst>
            </a:pPr>
            <a:r>
              <a:rPr lang="en-US" sz="1800" b="0" i="0" dirty="0">
                <a:solidFill>
                  <a:srgbClr val="323A45"/>
                </a:solidFill>
                <a:effectLst/>
                <a:latin typeface="Cambria" panose="02040503050406030204" pitchFamily="18" charset="0"/>
                <a:ea typeface="Cambria" panose="02040503050406030204" pitchFamily="18" charset="0"/>
              </a:rPr>
              <a:t>Seeking comment on the methodology used to determine the LTCH PPS outlier threshold for discharges paid the LTCH standard Federal payment rate.</a:t>
            </a:r>
            <a:endParaRPr lang="en-US" sz="1800" dirty="0">
              <a:solidFill>
                <a:srgbClr val="303030"/>
              </a:solidFill>
              <a:effectLst/>
              <a:latin typeface="Cambria" panose="02040503050406030204" pitchFamily="18" charset="0"/>
              <a:ea typeface="Cambria" panose="02040503050406030204" pitchFamily="18" charset="0"/>
            </a:endParaRPr>
          </a:p>
          <a:p>
            <a:pPr>
              <a:spcBef>
                <a:spcPts val="0"/>
              </a:spcBef>
              <a:buSzPts val="1000"/>
              <a:tabLst>
                <a:tab pos="457200" algn="l"/>
              </a:tabLst>
            </a:pPr>
            <a:r>
              <a:rPr lang="en-US" sz="1800" dirty="0">
                <a:solidFill>
                  <a:srgbClr val="303030"/>
                </a:solidFill>
                <a:effectLst/>
                <a:latin typeface="Cambria" panose="02040503050406030204" pitchFamily="18" charset="0"/>
                <a:ea typeface="Cambria" panose="02040503050406030204" pitchFamily="18" charset="0"/>
                <a:cs typeface="Calibri" panose="020F0502020204030204" pitchFamily="34" charset="0"/>
              </a:rPr>
              <a:t>Public comments closed May 30, 2023.</a:t>
            </a:r>
          </a:p>
          <a:p>
            <a:pPr>
              <a:spcBef>
                <a:spcPts val="0"/>
              </a:spcBef>
              <a:buSzPts val="1000"/>
              <a:tabLst>
                <a:tab pos="457200" algn="l"/>
              </a:tabLst>
            </a:pPr>
            <a:endParaRPr lang="en-US" sz="1200" dirty="0">
              <a:solidFill>
                <a:srgbClr val="303030"/>
              </a:solidFill>
              <a:latin typeface="Cambria" panose="02040503050406030204" pitchFamily="18" charset="0"/>
              <a:ea typeface="Cambria" panose="02040503050406030204" pitchFamily="18" charset="0"/>
              <a:cs typeface="Calibri" panose="020F0502020204030204" pitchFamily="34" charset="0"/>
            </a:endParaRPr>
          </a:p>
          <a:p>
            <a:pPr marL="0" indent="0">
              <a:spcBef>
                <a:spcPts val="0"/>
              </a:spcBef>
              <a:buSzPts val="1000"/>
              <a:buNone/>
              <a:tabLst>
                <a:tab pos="457200" algn="l"/>
              </a:tabLst>
            </a:pPr>
            <a:endParaRPr lang="en-US" sz="1800" dirty="0">
              <a:solidFill>
                <a:srgbClr val="303030"/>
              </a:solidFill>
              <a:latin typeface="Cambria" panose="02040503050406030204" pitchFamily="18" charset="0"/>
              <a:ea typeface="Cambria" panose="02040503050406030204" pitchFamily="18" charset="0"/>
              <a:cs typeface="Calibri" panose="020F0502020204030204" pitchFamily="34" charset="0"/>
            </a:endParaRPr>
          </a:p>
          <a:p>
            <a:pPr marL="0" indent="0">
              <a:spcBef>
                <a:spcPts val="0"/>
              </a:spcBef>
              <a:buSzPts val="1000"/>
              <a:buNone/>
              <a:tabLst>
                <a:tab pos="457200" algn="l"/>
              </a:tabLst>
            </a:pPr>
            <a:r>
              <a:rPr lang="en-US" sz="1800" b="1" i="0" dirty="0">
                <a:solidFill>
                  <a:srgbClr val="000000"/>
                </a:solidFill>
                <a:effectLst/>
                <a:latin typeface="Cambria" panose="02040503050406030204" pitchFamily="18" charset="0"/>
                <a:ea typeface="Cambria" panose="02040503050406030204" pitchFamily="18" charset="0"/>
              </a:rPr>
              <a:t>Inpatient Rehabilitation Facility Prospective Payment System Proposed Rule</a:t>
            </a:r>
          </a:p>
          <a:p>
            <a:pPr>
              <a:spcBef>
                <a:spcPts val="0"/>
              </a:spcBef>
              <a:buSzPts val="1000"/>
              <a:tabLst>
                <a:tab pos="457200" algn="l"/>
              </a:tabLst>
            </a:pPr>
            <a:r>
              <a:rPr lang="en-US" sz="1800" dirty="0">
                <a:solidFill>
                  <a:srgbClr val="303030"/>
                </a:solidFill>
                <a:effectLst/>
                <a:latin typeface="Cambria" panose="02040503050406030204" pitchFamily="18" charset="0"/>
                <a:ea typeface="Cambria" panose="02040503050406030204" pitchFamily="18" charset="0"/>
              </a:rPr>
              <a:t>Will apply to services furnished beginning October 1, 2023. (FY24)</a:t>
            </a:r>
          </a:p>
          <a:p>
            <a:pPr>
              <a:spcBef>
                <a:spcPts val="0"/>
              </a:spcBef>
              <a:buSzPts val="1000"/>
              <a:tabLst>
                <a:tab pos="457200" algn="l"/>
              </a:tabLst>
            </a:pPr>
            <a:r>
              <a:rPr lang="en-US" sz="1800" dirty="0">
                <a:latin typeface="Cambria" panose="02040503050406030204" pitchFamily="18" charset="0"/>
                <a:ea typeface="Cambria" panose="02040503050406030204" pitchFamily="18" charset="0"/>
              </a:rPr>
              <a:t>Proposes to increase payment rates by 3.0% percent compared to FY 2023.</a:t>
            </a:r>
          </a:p>
          <a:p>
            <a:pPr>
              <a:spcBef>
                <a:spcPts val="0"/>
              </a:spcBef>
              <a:buSzPts val="1000"/>
              <a:tabLst>
                <a:tab pos="457200" algn="l"/>
              </a:tabLst>
            </a:pPr>
            <a:r>
              <a:rPr lang="en-US" sz="1800" b="0" i="0" dirty="0">
                <a:solidFill>
                  <a:srgbClr val="323A45"/>
                </a:solidFill>
                <a:effectLst/>
                <a:latin typeface="Muli"/>
              </a:rPr>
              <a:t>Adjusts the outlier payments by .7%, resulting in an overall IRF payment increase of 3.7%. </a:t>
            </a:r>
            <a:endParaRPr lang="en-US" sz="1800" dirty="0">
              <a:latin typeface="Cambria" panose="02040503050406030204" pitchFamily="18" charset="0"/>
              <a:ea typeface="Cambria" panose="02040503050406030204" pitchFamily="18" charset="0"/>
            </a:endParaRPr>
          </a:p>
          <a:p>
            <a:pPr>
              <a:spcBef>
                <a:spcPts val="0"/>
              </a:spcBef>
              <a:buSzPts val="1000"/>
              <a:tabLst>
                <a:tab pos="457200" algn="l"/>
              </a:tabLst>
            </a:pPr>
            <a:r>
              <a:rPr lang="en-US" sz="1800" dirty="0">
                <a:solidFill>
                  <a:srgbClr val="303030"/>
                </a:solidFill>
                <a:effectLst/>
                <a:latin typeface="Cambria" panose="02040503050406030204" pitchFamily="18" charset="0"/>
                <a:ea typeface="Cambria" panose="02040503050406030204" pitchFamily="18" charset="0"/>
                <a:cs typeface="Calibri" panose="020F0502020204030204" pitchFamily="34" charset="0"/>
              </a:rPr>
              <a:t>Public comments closed June 2, 2023.</a:t>
            </a:r>
          </a:p>
          <a:p>
            <a:pPr marL="0" indent="0">
              <a:spcBef>
                <a:spcPts val="0"/>
              </a:spcBef>
              <a:buSzPts val="1000"/>
              <a:buNone/>
              <a:tabLst>
                <a:tab pos="457200" algn="l"/>
              </a:tabLst>
            </a:pPr>
            <a:endParaRPr lang="en-US" sz="1200" i="0" dirty="0">
              <a:solidFill>
                <a:srgbClr val="000000"/>
              </a:solidFill>
              <a:effectLst/>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047098567"/>
      </p:ext>
    </p:extLst>
  </p:cSld>
  <p:clrMapOvr>
    <a:masterClrMapping/>
  </p:clrMapOvr>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HCA Document" ma:contentTypeID="0x01010095661E36B630014CB9CA3751FCFCF48E002D424988E580F24D9DB264EFE836DF20" ma:contentTypeVersion="9" ma:contentTypeDescription="" ma:contentTypeScope="" ma:versionID="3a611753f5116c60a8b8e0b9bd261ff6">
  <xsd:schema xmlns:xsd="http://www.w3.org/2001/XMLSchema" xmlns:xs="http://www.w3.org/2001/XMLSchema" xmlns:p="http://schemas.microsoft.com/office/2006/metadata/properties" xmlns:ns1="http://schemas.microsoft.com/sharepoint/v3" xmlns:ns2="a289481b-a79c-422a-999a-ca274d02ddef" xmlns:ns3="5609b315-c10d-4c9e-8d55-77399db98046" targetNamespace="http://schemas.microsoft.com/office/2006/metadata/properties" ma:root="true" ma:fieldsID="b4ffc25f7ae240c00d9b3ed584a9df78" ns1:_="" ns2:_="" ns3:_="">
    <xsd:import namespace="http://schemas.microsoft.com/sharepoint/v3"/>
    <xsd:import namespace="a289481b-a79c-422a-999a-ca274d02ddef"/>
    <xsd:import namespace="5609b315-c10d-4c9e-8d55-77399db98046"/>
    <xsd:element name="properties">
      <xsd:complexType>
        <xsd:sequence>
          <xsd:element name="documentManagement">
            <xsd:complexType>
              <xsd:all>
                <xsd:element ref="ns2:AHCADescription" minOccurs="0"/>
                <xsd:element ref="ns1:RoutingRuleDescription" minOccurs="0"/>
                <xsd:element ref="ns2:Featured" minOccurs="0"/>
                <xsd:element ref="ns3:ProtivitiRequiredMembership" minOccurs="0"/>
                <xsd:element ref="ns2:j0b7ed5867254441a9acb2b599fa1d40" minOccurs="0"/>
                <xsd:element ref="ns2:TaxCatchAll" minOccurs="0"/>
                <xsd:element ref="ns2:TaxCatchAllLabel" minOccurs="0"/>
                <xsd:element ref="ns2:eeb7cf0d6b6b4fd4a86dd22f9cf894d3"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outingRuleDescription" ma:index="3" nillable="true" ma:displayName="Description" ma:internalName="RoutingRuleDescription"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289481b-a79c-422a-999a-ca274d02ddef" elementFormDefault="qualified">
    <xsd:import namespace="http://schemas.microsoft.com/office/2006/documentManagement/types"/>
    <xsd:import namespace="http://schemas.microsoft.com/office/infopath/2007/PartnerControls"/>
    <xsd:element name="AHCADescription" ma:index="2" nillable="true" ma:displayName="AHCA Description" ma:internalName="AHCADescription">
      <xsd:simpleType>
        <xsd:restriction base="dms:Note">
          <xsd:maxLength value="255"/>
        </xsd:restriction>
      </xsd:simpleType>
    </xsd:element>
    <xsd:element name="Featured" ma:index="6" nillable="true" ma:displayName="Featured" ma:default="0" ma:internalName="Featured">
      <xsd:simpleType>
        <xsd:restriction base="dms:Boolean"/>
      </xsd:simpleType>
    </xsd:element>
    <xsd:element name="j0b7ed5867254441a9acb2b599fa1d40" ma:index="9" nillable="true" ma:taxonomy="true" ma:internalName="j0b7ed5867254441a9acb2b599fa1d40" ma:taxonomyFieldName="Topic" ma:displayName="Topic" ma:default="" ma:fieldId="{30b7ed58-6725-4441-a9ac-b2b599fa1d40}" ma:taxonomyMulti="true" ma:sspId="4eaebe7a-4b32-4ca9-8755-4fda0f0c6220" ma:termSetId="421148ca-e115-4d84-beb6-e3733ce1d4f0"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dfd7f87e-6f52-47f4-921e-acf36ac975c7}" ma:internalName="TaxCatchAll" ma:showField="CatchAllData" ma:web="a289481b-a79c-422a-999a-ca274d02ddef">
      <xsd:complexType>
        <xsd:complexContent>
          <xsd:extension base="dms:MultiChoiceLookup">
            <xsd:sequence>
              <xsd:element name="Value" type="dms:Lookup" maxOccurs="unbounded" minOccurs="0" nillable="true"/>
            </xsd:sequence>
          </xsd:extension>
        </xsd:complexContent>
      </xsd:complexType>
    </xsd:element>
    <xsd:element name="TaxCatchAllLabel" ma:index="11" nillable="true" ma:displayName="Taxonomy Catch All Column1" ma:hidden="true" ma:list="{dfd7f87e-6f52-47f4-921e-acf36ac975c7}" ma:internalName="TaxCatchAllLabel" ma:readOnly="true" ma:showField="CatchAllDataLabel" ma:web="a289481b-a79c-422a-999a-ca274d02ddef">
      <xsd:complexType>
        <xsd:complexContent>
          <xsd:extension base="dms:MultiChoiceLookup">
            <xsd:sequence>
              <xsd:element name="Value" type="dms:Lookup" maxOccurs="unbounded" minOccurs="0" nillable="true"/>
            </xsd:sequence>
          </xsd:extension>
        </xsd:complexContent>
      </xsd:complexType>
    </xsd:element>
    <xsd:element name="eeb7cf0d6b6b4fd4a86dd22f9cf894d3" ma:index="15" nillable="true" ma:taxonomy="true" ma:internalName="eeb7cf0d6b6b4fd4a86dd22f9cf894d3" ma:taxonomyFieldName="Audience1" ma:displayName="Audience" ma:default="" ma:fieldId="{eeb7cf0d-6b6b-4fd4-a86d-d22f9cf894d3}" ma:taxonomyMulti="true" ma:sspId="4eaebe7a-4b32-4ca9-8755-4fda0f0c6220" ma:termSetId="24340687-e3a2-4a62-b7a0-5c76b471815d"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609b315-c10d-4c9e-8d55-77399db98046" elementFormDefault="qualified">
    <xsd:import namespace="http://schemas.microsoft.com/office/2006/documentManagement/types"/>
    <xsd:import namespace="http://schemas.microsoft.com/office/infopath/2007/PartnerControls"/>
    <xsd:element name="ProtivitiRequiredMembership" ma:index="7" nillable="true" ma:displayName="Required Membership" ma:internalName="ProtivitiRequiredMembership">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j0b7ed5867254441a9acb2b599fa1d40 xmlns="a289481b-a79c-422a-999a-ca274d02ddef">
      <Terms xmlns="http://schemas.microsoft.com/office/infopath/2007/PartnerControls"/>
    </j0b7ed5867254441a9acb2b599fa1d40>
    <TaxCatchAll xmlns="a289481b-a79c-422a-999a-ca274d02ddef"/>
    <AHCADescription xmlns="a289481b-a79c-422a-999a-ca274d02ddef" xsi:nil="true"/>
    <RoutingRuleDescription xmlns="http://schemas.microsoft.com/sharepoint/v3" xsi:nil="true"/>
    <ProtivitiRequiredMembership xmlns="5609b315-c10d-4c9e-8d55-77399db98046" xsi:nil="true"/>
    <eeb7cf0d6b6b4fd4a86dd22f9cf894d3 xmlns="a289481b-a79c-422a-999a-ca274d02ddef">
      <Terms xmlns="http://schemas.microsoft.com/office/infopath/2007/PartnerControls"/>
    </eeb7cf0d6b6b4fd4a86dd22f9cf894d3>
    <Featured xmlns="a289481b-a79c-422a-999a-ca274d02ddef">false</Featured>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EDF5388-BDCD-432E-885B-D67044DFDD91}"/>
</file>

<file path=customXml/itemProps2.xml><?xml version="1.0" encoding="utf-8"?>
<ds:datastoreItem xmlns:ds="http://schemas.openxmlformats.org/officeDocument/2006/customXml" ds:itemID="{907AD444-4270-40CD-9A32-C4AFFA9EB540}"/>
</file>

<file path=customXml/itemProps3.xml><?xml version="1.0" encoding="utf-8"?>
<ds:datastoreItem xmlns:ds="http://schemas.openxmlformats.org/officeDocument/2006/customXml" ds:itemID="{A7A18CEA-B9CD-4706-836A-A6CE12C25CE4}"/>
</file>

<file path=docProps/app.xml><?xml version="1.0" encoding="utf-8"?>
<Properties xmlns="http://schemas.openxmlformats.org/officeDocument/2006/extended-properties" xmlns:vt="http://schemas.openxmlformats.org/officeDocument/2006/docPropsVTypes">
  <TotalTime>3660</TotalTime>
  <Words>1069</Words>
  <Application>Microsoft Office PowerPoint</Application>
  <PresentationFormat>Widescreen</PresentationFormat>
  <Paragraphs>99</Paragraphs>
  <Slides>10</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10</vt:i4>
      </vt:variant>
    </vt:vector>
  </HeadingPairs>
  <TitlesOfParts>
    <vt:vector size="20" baseType="lpstr">
      <vt:lpstr>Arial</vt:lpstr>
      <vt:lpstr>Calibri</vt:lpstr>
      <vt:lpstr>Calibri Light</vt:lpstr>
      <vt:lpstr>Cambria</vt:lpstr>
      <vt:lpstr>Courier New</vt:lpstr>
      <vt:lpstr>Muli</vt:lpstr>
      <vt:lpstr>Symbol</vt:lpstr>
      <vt:lpstr>Wingdings</vt:lpstr>
      <vt:lpstr>2_Office Theme</vt:lpstr>
      <vt:lpstr>Office Theme</vt:lpstr>
      <vt:lpstr>Reimbursement Policy  2023 Payment Rules</vt:lpstr>
      <vt:lpstr>PowerPoint Presentation</vt:lpstr>
      <vt:lpstr>AHCA Reimbursement Policy Department  Goals</vt:lpstr>
      <vt:lpstr>Payment Rule</vt:lpstr>
      <vt:lpstr>Payment Rule</vt:lpstr>
      <vt:lpstr>Other Payment Rules</vt:lpstr>
      <vt:lpstr>Other Payment Rules</vt:lpstr>
      <vt:lpstr>Other Payment Rules</vt:lpstr>
      <vt:lpstr>Other Payment Rules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2023 Payment Rules</dc:title>
  <dc:creator>Rae Anne Davis</dc:creator>
  <cp:lastModifiedBy>Martin Allen</cp:lastModifiedBy>
  <cp:revision>104</cp:revision>
  <dcterms:created xsi:type="dcterms:W3CDTF">2021-02-04T14:18:23Z</dcterms:created>
  <dcterms:modified xsi:type="dcterms:W3CDTF">2023-07-24T14:16:20Z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0x01010095661E36B630014CB9CA3751FCFCF48E002D424988E580F24D9DB264EFE836DF20</vt:lpwstr>
  </property>
  <property fmtid="{D5CDD505-2E9C-101B-9397-08002B2CF9AE}" pid="3" name="Audience1">
    <vt:lpwstr/>
  </property>
  <property fmtid="{D5CDD505-2E9C-101B-9397-08002B2CF9AE}" pid="4" name="Topic">
    <vt:lpwstr/>
  </property>
</Properties>
</file>